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sldIdLst>
    <p:sldId id="256" r:id="rId2"/>
    <p:sldId id="257" r:id="rId3"/>
    <p:sldId id="297" r:id="rId4"/>
    <p:sldId id="303" r:id="rId5"/>
    <p:sldId id="258" r:id="rId6"/>
    <p:sldId id="260" r:id="rId7"/>
    <p:sldId id="259" r:id="rId8"/>
    <p:sldId id="261" r:id="rId9"/>
    <p:sldId id="262" r:id="rId10"/>
    <p:sldId id="299" r:id="rId11"/>
    <p:sldId id="263" r:id="rId12"/>
    <p:sldId id="304" r:id="rId13"/>
    <p:sldId id="264" r:id="rId14"/>
    <p:sldId id="265" r:id="rId15"/>
    <p:sldId id="266" r:id="rId16"/>
    <p:sldId id="267" r:id="rId17"/>
    <p:sldId id="298" r:id="rId18"/>
    <p:sldId id="268" r:id="rId19"/>
    <p:sldId id="269" r:id="rId20"/>
    <p:sldId id="270" r:id="rId21"/>
    <p:sldId id="271" r:id="rId22"/>
    <p:sldId id="272" r:id="rId23"/>
    <p:sldId id="273" r:id="rId24"/>
    <p:sldId id="274" r:id="rId25"/>
    <p:sldId id="275" r:id="rId26"/>
    <p:sldId id="277" r:id="rId27"/>
    <p:sldId id="305" r:id="rId28"/>
    <p:sldId id="276" r:id="rId29"/>
    <p:sldId id="278" r:id="rId30"/>
    <p:sldId id="279" r:id="rId31"/>
    <p:sldId id="280" r:id="rId32"/>
    <p:sldId id="281" r:id="rId33"/>
    <p:sldId id="282" r:id="rId34"/>
    <p:sldId id="286" r:id="rId35"/>
    <p:sldId id="288" r:id="rId36"/>
    <p:sldId id="287" r:id="rId37"/>
    <p:sldId id="306" r:id="rId38"/>
    <p:sldId id="290" r:id="rId39"/>
    <p:sldId id="291" r:id="rId40"/>
    <p:sldId id="292" r:id="rId41"/>
    <p:sldId id="293" r:id="rId42"/>
    <p:sldId id="294" r:id="rId43"/>
    <p:sldId id="295" r:id="rId44"/>
    <p:sldId id="284" r:id="rId45"/>
    <p:sldId id="307" r:id="rId46"/>
    <p:sldId id="285" r:id="rId47"/>
    <p:sldId id="289" r:id="rId48"/>
    <p:sldId id="296" r:id="rId4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5" d="100"/>
          <a:sy n="75" d="100"/>
        </p:scale>
        <p:origin x="1022" y="29"/>
      </p:cViewPr>
      <p:guideLst>
        <p:guide orient="horz" pos="2160"/>
        <p:guide pos="2880"/>
      </p:guideLst>
    </p:cSldViewPr>
  </p:slideViewPr>
  <p:outlineViewPr>
    <p:cViewPr>
      <p:scale>
        <a:sx n="33" d="100"/>
        <a:sy n="33" d="100"/>
      </p:scale>
      <p:origin x="0" y="1488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2AD46-4818-4818-8E4B-5BD7E62C6456}" type="datetimeFigureOut">
              <a:rPr lang="pt-BR" smtClean="0"/>
              <a:t>17/09/2015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1037E-1AB3-4FD8-87E9-F0991D4A90D8}" type="slidenum">
              <a:rPr lang="pt-BR" smtClean="0"/>
              <a:t>‹N°›</a:t>
            </a:fld>
            <a:endParaRPr lang="pt-BR"/>
          </a:p>
        </p:txBody>
      </p:sp>
    </p:spTree>
    <p:extLst>
      <p:ext uri="{BB962C8B-B14F-4D97-AF65-F5344CB8AC3E}">
        <p14:creationId xmlns:p14="http://schemas.microsoft.com/office/powerpoint/2010/main" val="95648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41037E-1AB3-4FD8-87E9-F0991D4A90D8}" type="slidenum">
              <a:rPr lang="pt-BR" smtClean="0"/>
              <a:t>6</a:t>
            </a:fld>
            <a:endParaRPr lang="pt-BR"/>
          </a:p>
        </p:txBody>
      </p:sp>
    </p:spTree>
    <p:extLst>
      <p:ext uri="{BB962C8B-B14F-4D97-AF65-F5344CB8AC3E}">
        <p14:creationId xmlns:p14="http://schemas.microsoft.com/office/powerpoint/2010/main" val="147499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FEAE8D7-A595-4080-B7C8-0857CF2B3D9A}" type="datetime1">
              <a:rPr lang="pt-BR" smtClean="0"/>
              <a:t>17/09/2015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6E19F2A-606D-475D-9EE9-32A1565BF391}" type="datetime1">
              <a:rPr lang="pt-BR" smtClean="0"/>
              <a:t>17/09/2015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E58FB9-F6D8-4673-AAA1-2A6B56867078}" type="datetime1">
              <a:rPr lang="pt-BR" smtClean="0"/>
              <a:t>17/09/2015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2A3C5FD-31C7-46AA-99DB-AEC6CB2A4FA2}" type="datetime1">
              <a:rPr lang="pt-BR" smtClean="0"/>
              <a:t>17/09/2015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F018FC58-2A68-40A6-A496-4D62980C8A09}" type="datetime1">
              <a:rPr lang="pt-BR" smtClean="0"/>
              <a:t>17/09/2015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6C4A6C2-9CCB-4BD4-9EC4-B528B832DB28}" type="datetime1">
              <a:rPr lang="pt-BR" smtClean="0"/>
              <a:t>17/09/2015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13C34B4-4957-4DDD-BD61-8D0FB356AC54}" type="datetime1">
              <a:rPr lang="pt-BR" smtClean="0"/>
              <a:t>17/09/2015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CBF33D-B2F1-40D4-B84B-7F0B3623D030}" type="datetime1">
              <a:rPr lang="pt-BR" smtClean="0"/>
              <a:t>17/09/2015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09F245-5F5C-485C-8434-64073A04F011}" type="datetime1">
              <a:rPr lang="pt-BR" smtClean="0"/>
              <a:t>17/09/2015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ACEFD24-6287-4CF5-AD7E-680018EAC010}" type="datetime1">
              <a:rPr lang="pt-BR" smtClean="0"/>
              <a:t>17/09/2015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EF0E604-AF5D-4601-B3D5-4D2EC868D2D3}" type="datetime1">
              <a:rPr lang="pt-BR" smtClean="0"/>
              <a:t>17/09/2015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EE2011E-3E25-49F6-8A3D-C2ED23593465}" type="datetime1">
              <a:rPr lang="pt-BR" smtClean="0"/>
              <a:t>17/09/2015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solidFill>
                  <a:schemeClr val="accent5">
                    <a:lumMod val="75000"/>
                  </a:schemeClr>
                </a:solidFill>
              </a:rPr>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74965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b="1" dirty="0" smtClean="0"/>
              <a:t>Capital Account:</a:t>
            </a:r>
            <a:r>
              <a:rPr lang="en-US" dirty="0" smtClean="0"/>
              <a:t> </a:t>
            </a:r>
            <a:r>
              <a:rPr lang="en-US" dirty="0"/>
              <a:t>registers the acquisitions or disposal of </a:t>
            </a:r>
            <a:r>
              <a:rPr lang="en-US" b="1" dirty="0"/>
              <a:t>non-financial</a:t>
            </a:r>
            <a:r>
              <a:rPr lang="en-US" dirty="0"/>
              <a:t> and </a:t>
            </a:r>
            <a:r>
              <a:rPr lang="en-US" b="1" dirty="0"/>
              <a:t>non-produced</a:t>
            </a:r>
            <a:r>
              <a:rPr lang="en-US" dirty="0"/>
              <a:t> assets. </a:t>
            </a:r>
            <a:endParaRPr lang="en-US" dirty="0" smtClean="0"/>
          </a:p>
          <a:p>
            <a:pPr lvl="1"/>
            <a:r>
              <a:rPr lang="en-US" dirty="0" smtClean="0"/>
              <a:t>Examples: the </a:t>
            </a:r>
            <a:r>
              <a:rPr lang="en-US" dirty="0"/>
              <a:t>exploitation of natural </a:t>
            </a:r>
            <a:r>
              <a:rPr lang="en-US" dirty="0" smtClean="0"/>
              <a:t>resources (with change of ownership of the right to exploit), brand </a:t>
            </a:r>
            <a:r>
              <a:rPr lang="en-US" dirty="0"/>
              <a:t>names and </a:t>
            </a:r>
            <a:r>
              <a:rPr lang="en-US" dirty="0" smtClean="0"/>
              <a:t>trademarks, </a:t>
            </a:r>
            <a:r>
              <a:rPr lang="en-US" dirty="0"/>
              <a:t>and </a:t>
            </a:r>
            <a:r>
              <a:rPr lang="en-US" dirty="0" smtClean="0"/>
              <a:t>he </a:t>
            </a:r>
            <a:r>
              <a:rPr lang="en-US" dirty="0"/>
              <a:t>amount paid by a foreign soccer club for a player.</a:t>
            </a:r>
            <a:endParaRPr lang="pt-BR" dirty="0"/>
          </a:p>
          <a:p>
            <a:endParaRPr lang="en-US" dirty="0" smtClean="0"/>
          </a:p>
          <a:p>
            <a:r>
              <a:rPr lang="en-US" dirty="0" smtClean="0"/>
              <a:t>It also includes </a:t>
            </a:r>
            <a:r>
              <a:rPr lang="en-US" dirty="0"/>
              <a:t>transfers of capital between residents and non-residents. </a:t>
            </a:r>
            <a:endParaRPr lang="en-US" dirty="0" smtClean="0"/>
          </a:p>
          <a:p>
            <a:pPr lvl="1"/>
            <a:r>
              <a:rPr lang="en-US" dirty="0" smtClean="0"/>
              <a:t>Examples: inheritance </a:t>
            </a:r>
            <a:r>
              <a:rPr lang="en-US" dirty="0"/>
              <a:t>received, forgiveness of foreign debt between </a:t>
            </a:r>
            <a:r>
              <a:rPr lang="en-US" dirty="0" smtClean="0"/>
              <a:t>countries.</a:t>
            </a:r>
            <a:endParaRPr lang="pt-BR" dirty="0"/>
          </a:p>
          <a:p>
            <a:endParaRPr lang="en-US" dirty="0" smtClean="0"/>
          </a:p>
          <a:p>
            <a:r>
              <a:rPr lang="en-US" dirty="0" smtClean="0"/>
              <a:t>The </a:t>
            </a:r>
            <a:r>
              <a:rPr lang="en-US" dirty="0"/>
              <a:t>capital and financial accounts explain the variations in international investment </a:t>
            </a:r>
            <a:r>
              <a:rPr lang="en-US" dirty="0" smtClean="0"/>
              <a:t>positions.</a:t>
            </a:r>
            <a:endParaRPr lang="pt-BR" dirty="0"/>
          </a:p>
          <a:p>
            <a:endParaRPr lang="pt-BR" dirty="0"/>
          </a:p>
        </p:txBody>
      </p:sp>
      <p:sp>
        <p:nvSpPr>
          <p:cNvPr id="3" name="Título 2"/>
          <p:cNvSpPr>
            <a:spLocks noGrp="1"/>
          </p:cNvSpPr>
          <p:nvPr>
            <p:ph type="title"/>
          </p:nvPr>
        </p:nvSpPr>
        <p:spPr/>
        <p:txBody>
          <a:bodyPr/>
          <a:lstStyle/>
          <a:p>
            <a:r>
              <a:rPr lang="pt-BR" dirty="0" smtClean="0"/>
              <a:t>Capital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11</a:t>
            </a:fld>
            <a:endParaRPr lang="pt-BR"/>
          </a:p>
        </p:txBody>
      </p:sp>
    </p:spTree>
    <p:extLst>
      <p:ext uri="{BB962C8B-B14F-4D97-AF65-F5344CB8AC3E}">
        <p14:creationId xmlns:p14="http://schemas.microsoft.com/office/powerpoint/2010/main" val="117094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t>Capital Account</a:t>
            </a:r>
          </a:p>
          <a:p>
            <a:pPr lvl="1"/>
            <a:r>
              <a:rPr lang="en-US" dirty="0" smtClean="0">
                <a:solidFill>
                  <a:schemeClr val="accent5">
                    <a:lumMod val="75000"/>
                  </a:schemeClr>
                </a:solidFill>
              </a:rPr>
              <a:t>Financial </a:t>
            </a:r>
            <a:r>
              <a:rPr lang="en-US" dirty="0">
                <a:solidFill>
                  <a:schemeClr val="accent5">
                    <a:lumMod val="75000"/>
                  </a:schemeClr>
                </a:solidFill>
              </a:rPr>
              <a:t>Account </a:t>
            </a:r>
            <a:endParaRPr lang="en-US" dirty="0" smtClean="0">
              <a:solidFill>
                <a:schemeClr val="accent5">
                  <a:lumMod val="75000"/>
                </a:schemeClr>
              </a:solidFill>
            </a:endParaRPr>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23314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r>
              <a:rPr lang="en-US" dirty="0" smtClean="0"/>
              <a:t>Current </a:t>
            </a:r>
            <a:r>
              <a:rPr lang="en-US" dirty="0"/>
              <a:t>account </a:t>
            </a:r>
            <a:r>
              <a:rPr lang="en-US" dirty="0" smtClean="0"/>
              <a:t>+ capital account = the </a:t>
            </a:r>
            <a:r>
              <a:rPr lang="en-US" dirty="0"/>
              <a:t>economy’s need of foreign financing. </a:t>
            </a:r>
            <a:endParaRPr lang="en-US" dirty="0" smtClean="0"/>
          </a:p>
          <a:p>
            <a:endParaRPr lang="en-US" b="1" dirty="0" smtClean="0"/>
          </a:p>
          <a:p>
            <a:r>
              <a:rPr lang="en-US" b="1" dirty="0" smtClean="0"/>
              <a:t>Financial Account:</a:t>
            </a:r>
            <a:r>
              <a:rPr lang="en-US" dirty="0" smtClean="0"/>
              <a:t> how </a:t>
            </a:r>
            <a:r>
              <a:rPr lang="en-US" dirty="0"/>
              <a:t>loans are made, or how debt is </a:t>
            </a:r>
            <a:r>
              <a:rPr lang="en-US" dirty="0" smtClean="0"/>
              <a:t>financed. It registers </a:t>
            </a:r>
            <a:r>
              <a:rPr lang="en-US" dirty="0"/>
              <a:t>the transactions between residents and non-residents that involve </a:t>
            </a:r>
            <a:r>
              <a:rPr lang="en-US" b="1" dirty="0"/>
              <a:t>financial assets and liabilities</a:t>
            </a:r>
            <a:r>
              <a:rPr lang="en-US" dirty="0"/>
              <a:t>. </a:t>
            </a:r>
            <a:endParaRPr lang="en-US" dirty="0" smtClean="0"/>
          </a:p>
          <a:p>
            <a:endParaRPr lang="en-US" dirty="0" smtClean="0"/>
          </a:p>
          <a:p>
            <a:r>
              <a:rPr lang="en-US" dirty="0" smtClean="0"/>
              <a:t>A </a:t>
            </a:r>
            <a:r>
              <a:rPr lang="en-US" dirty="0"/>
              <a:t>surplus in the financial account means an increase in </a:t>
            </a:r>
            <a:r>
              <a:rPr lang="en-US" dirty="0" smtClean="0"/>
              <a:t>the country’s net indebtedness.</a:t>
            </a:r>
          </a:p>
          <a:p>
            <a:endParaRPr lang="en-US" dirty="0" smtClean="0"/>
          </a:p>
          <a:p>
            <a:r>
              <a:rPr lang="en-US" dirty="0" smtClean="0"/>
              <a:t>The </a:t>
            </a:r>
            <a:r>
              <a:rPr lang="en-US" dirty="0"/>
              <a:t>entries on the financial account have as a counterpart the entries on the current account, the capital account, or even other items on the financial account. </a:t>
            </a:r>
            <a:endParaRPr lang="en-US" dirty="0" smtClean="0"/>
          </a:p>
          <a:p>
            <a:pPr lvl="1"/>
            <a:r>
              <a:rPr lang="en-US" dirty="0" smtClean="0"/>
              <a:t>Example: an export enters as </a:t>
            </a:r>
            <a:r>
              <a:rPr lang="en-US" dirty="0"/>
              <a:t>a credit on the Goods and Services </a:t>
            </a:r>
            <a:r>
              <a:rPr lang="en-US" dirty="0" smtClean="0"/>
              <a:t>Account and as </a:t>
            </a:r>
            <a:r>
              <a:rPr lang="en-US" dirty="0"/>
              <a:t>a debit on the financial account, in the form of currency variation and deposits (if the payment is made in cash), or in trade credit (if the payment is financed</a:t>
            </a:r>
            <a:r>
              <a:rPr lang="en-US" dirty="0" smtClean="0"/>
              <a:t>).</a:t>
            </a:r>
            <a:endParaRPr lang="pt-BR" dirty="0"/>
          </a:p>
        </p:txBody>
      </p:sp>
      <p:sp>
        <p:nvSpPr>
          <p:cNvPr id="3" name="Título 2"/>
          <p:cNvSpPr>
            <a:spLocks noGrp="1"/>
          </p:cNvSpPr>
          <p:nvPr>
            <p:ph type="title"/>
          </p:nvPr>
        </p:nvSpPr>
        <p:spPr/>
        <p:txBody>
          <a:bodyPr/>
          <a:lstStyle/>
          <a:p>
            <a:r>
              <a:rPr lang="pt-BR" dirty="0" smtClean="0"/>
              <a:t>Financial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13</a:t>
            </a:fld>
            <a:endParaRPr lang="pt-BR"/>
          </a:p>
        </p:txBody>
      </p:sp>
    </p:spTree>
    <p:extLst>
      <p:ext uri="{BB962C8B-B14F-4D97-AF65-F5344CB8AC3E}">
        <p14:creationId xmlns:p14="http://schemas.microsoft.com/office/powerpoint/2010/main" val="350445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The </a:t>
            </a:r>
            <a:r>
              <a:rPr lang="en-US" dirty="0"/>
              <a:t>financial account registers all transactions of financial assets and liabilities, which are grouped into categories with characteristics similar either in nature, or in their economic motivations, or in their pattern of behavior. </a:t>
            </a:r>
            <a:endParaRPr lang="en-US" dirty="0" smtClean="0"/>
          </a:p>
          <a:p>
            <a:endParaRPr lang="en-US" dirty="0" smtClean="0"/>
          </a:p>
          <a:p>
            <a:r>
              <a:rPr lang="en-US" dirty="0" smtClean="0"/>
              <a:t>Transactions </a:t>
            </a:r>
            <a:r>
              <a:rPr lang="en-US" dirty="0"/>
              <a:t>that imply an increase in assets are entered as negative and operations that correspond to an increase in foreign liability are entered as positive. </a:t>
            </a:r>
            <a:endParaRPr lang="en-US" dirty="0" smtClean="0"/>
          </a:p>
          <a:p>
            <a:endParaRPr lang="en-US" dirty="0" smtClean="0"/>
          </a:p>
          <a:p>
            <a:r>
              <a:rPr lang="en-US" dirty="0" smtClean="0"/>
              <a:t>The </a:t>
            </a:r>
            <a:r>
              <a:rPr lang="en-US" dirty="0"/>
              <a:t>transactions are divided into direct investment, portfolio investment, financial derivatives, other investments and reserve assets. </a:t>
            </a:r>
            <a:endParaRPr lang="pt-BR" dirty="0"/>
          </a:p>
        </p:txBody>
      </p:sp>
      <p:sp>
        <p:nvSpPr>
          <p:cNvPr id="3" name="Título 2"/>
          <p:cNvSpPr>
            <a:spLocks noGrp="1"/>
          </p:cNvSpPr>
          <p:nvPr>
            <p:ph type="title"/>
          </p:nvPr>
        </p:nvSpPr>
        <p:spPr/>
        <p:txBody>
          <a:bodyPr/>
          <a:lstStyle/>
          <a:p>
            <a:r>
              <a:rPr lang="pt-BR" dirty="0" smtClean="0"/>
              <a:t>Financial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14</a:t>
            </a:fld>
            <a:endParaRPr lang="pt-BR"/>
          </a:p>
        </p:txBody>
      </p:sp>
    </p:spTree>
    <p:extLst>
      <p:ext uri="{BB962C8B-B14F-4D97-AF65-F5344CB8AC3E}">
        <p14:creationId xmlns:p14="http://schemas.microsoft.com/office/powerpoint/2010/main" val="69140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r>
              <a:rPr lang="en-US" b="1" dirty="0"/>
              <a:t>Direct </a:t>
            </a:r>
            <a:r>
              <a:rPr lang="en-US" b="1" dirty="0" smtClean="0"/>
              <a:t>investment:</a:t>
            </a:r>
            <a:r>
              <a:rPr lang="en-US" dirty="0" smtClean="0"/>
              <a:t> results </a:t>
            </a:r>
            <a:r>
              <a:rPr lang="en-US" dirty="0"/>
              <a:t>in the control, or significant degree of influence, of the management of a company resident in another country</a:t>
            </a:r>
            <a:r>
              <a:rPr lang="en-US" dirty="0" smtClean="0"/>
              <a:t>. </a:t>
            </a:r>
          </a:p>
          <a:p>
            <a:r>
              <a:rPr lang="en-US" b="1" dirty="0" smtClean="0"/>
              <a:t>Portfolio investment:</a:t>
            </a:r>
            <a:r>
              <a:rPr lang="en-US" dirty="0" smtClean="0"/>
              <a:t> transactions </a:t>
            </a:r>
            <a:r>
              <a:rPr lang="en-US" dirty="0"/>
              <a:t>involving debt or equity securities, not including those referring to direct investment or reserve assets. </a:t>
            </a:r>
            <a:endParaRPr lang="en-US" dirty="0" smtClean="0"/>
          </a:p>
          <a:p>
            <a:pPr lvl="1"/>
            <a:r>
              <a:rPr lang="en-US" dirty="0" smtClean="0"/>
              <a:t>Due </a:t>
            </a:r>
            <a:r>
              <a:rPr lang="en-US" dirty="0"/>
              <a:t>to its characteristics, portfolio investment tends to be more volatile than direct investment. </a:t>
            </a:r>
            <a:endParaRPr lang="en-US" dirty="0" smtClean="0"/>
          </a:p>
          <a:p>
            <a:r>
              <a:rPr lang="en-US" b="1" dirty="0" smtClean="0"/>
              <a:t>Financial derivatives:</a:t>
            </a:r>
            <a:r>
              <a:rPr lang="en-US" dirty="0" smtClean="0"/>
              <a:t> </a:t>
            </a:r>
            <a:r>
              <a:rPr lang="en-US" dirty="0"/>
              <a:t>deserve a separate grouping due to their nature as instruments by which risk is negotiated. In general, derivatives do not generate primary income, as is the case with other categories in the financial account.</a:t>
            </a:r>
            <a:endParaRPr lang="pt-BR" dirty="0"/>
          </a:p>
          <a:p>
            <a:r>
              <a:rPr lang="en-US" b="1" dirty="0" smtClean="0"/>
              <a:t>Other investments:</a:t>
            </a:r>
            <a:r>
              <a:rPr lang="en-US" dirty="0" smtClean="0"/>
              <a:t> </a:t>
            </a:r>
            <a:r>
              <a:rPr lang="en-US" dirty="0"/>
              <a:t>despite its name giving the impression that it is a </a:t>
            </a:r>
            <a:r>
              <a:rPr lang="en-US" i="1" dirty="0"/>
              <a:t>remainders</a:t>
            </a:r>
            <a:r>
              <a:rPr lang="en-US" dirty="0"/>
              <a:t> account, </a:t>
            </a:r>
            <a:r>
              <a:rPr lang="en-US" dirty="0" smtClean="0"/>
              <a:t>it is </a:t>
            </a:r>
            <a:r>
              <a:rPr lang="en-US" dirty="0"/>
              <a:t>actually an important category in the financial account. It involves operations of currency, deposits and trade and credits. </a:t>
            </a:r>
            <a:endParaRPr lang="en-US" dirty="0" smtClean="0"/>
          </a:p>
          <a:p>
            <a:pPr lvl="1"/>
            <a:r>
              <a:rPr lang="en-US" dirty="0" smtClean="0"/>
              <a:t>Examples: payment </a:t>
            </a:r>
            <a:r>
              <a:rPr lang="en-US" dirty="0"/>
              <a:t>in cash for an export </a:t>
            </a:r>
            <a:r>
              <a:rPr lang="en-US" dirty="0" smtClean="0"/>
              <a:t>or </a:t>
            </a:r>
            <a:r>
              <a:rPr lang="en-US" dirty="0"/>
              <a:t>the trade credit for the </a:t>
            </a:r>
            <a:r>
              <a:rPr lang="en-US" dirty="0" smtClean="0"/>
              <a:t>importer, loans made abroad by a domestic company, </a:t>
            </a:r>
            <a:r>
              <a:rPr lang="en-US" dirty="0"/>
              <a:t>the allocation of special withdrawal rights from the IMF, among others.</a:t>
            </a:r>
            <a:endParaRPr lang="en-US" dirty="0" smtClean="0"/>
          </a:p>
          <a:p>
            <a:endParaRPr lang="pt-BR" dirty="0"/>
          </a:p>
        </p:txBody>
      </p:sp>
      <p:sp>
        <p:nvSpPr>
          <p:cNvPr id="3" name="Título 2"/>
          <p:cNvSpPr>
            <a:spLocks noGrp="1"/>
          </p:cNvSpPr>
          <p:nvPr>
            <p:ph type="title"/>
          </p:nvPr>
        </p:nvSpPr>
        <p:spPr/>
        <p:txBody>
          <a:bodyPr/>
          <a:lstStyle/>
          <a:p>
            <a:r>
              <a:rPr lang="pt-BR" dirty="0" smtClean="0"/>
              <a:t>Financial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15</a:t>
            </a:fld>
            <a:endParaRPr lang="pt-BR"/>
          </a:p>
        </p:txBody>
      </p:sp>
    </p:spTree>
    <p:extLst>
      <p:ext uri="{BB962C8B-B14F-4D97-AF65-F5344CB8AC3E}">
        <p14:creationId xmlns:p14="http://schemas.microsoft.com/office/powerpoint/2010/main" val="123549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en-US" b="1" dirty="0" smtClean="0"/>
              <a:t>Reserve assets:</a:t>
            </a:r>
            <a:r>
              <a:rPr lang="en-US" dirty="0" smtClean="0"/>
              <a:t> foreign </a:t>
            </a:r>
            <a:r>
              <a:rPr lang="en-US" dirty="0"/>
              <a:t>assets available to and under the control of monetary authorities. </a:t>
            </a:r>
            <a:endParaRPr lang="en-US" dirty="0" smtClean="0"/>
          </a:p>
          <a:p>
            <a:pPr lvl="1"/>
            <a:r>
              <a:rPr lang="en-US" dirty="0" smtClean="0"/>
              <a:t>The </a:t>
            </a:r>
            <a:r>
              <a:rPr lang="en-US" dirty="0"/>
              <a:t>same </a:t>
            </a:r>
            <a:r>
              <a:rPr lang="en-US" dirty="0" smtClean="0"/>
              <a:t>instruments as in </a:t>
            </a:r>
            <a:r>
              <a:rPr lang="en-US" dirty="0"/>
              <a:t>other categories of the financial </a:t>
            </a:r>
            <a:r>
              <a:rPr lang="en-US" dirty="0" smtClean="0"/>
              <a:t>account, with the difference that they </a:t>
            </a:r>
            <a:r>
              <a:rPr lang="en-US" dirty="0"/>
              <a:t>belong to the monetary </a:t>
            </a:r>
            <a:r>
              <a:rPr lang="en-US" dirty="0" smtClean="0"/>
              <a:t>authorities. </a:t>
            </a:r>
          </a:p>
          <a:p>
            <a:pPr lvl="1"/>
            <a:r>
              <a:rPr lang="en-US" dirty="0" smtClean="0"/>
              <a:t>Examples: deposits</a:t>
            </a:r>
            <a:r>
              <a:rPr lang="en-US" dirty="0"/>
              <a:t>, bonds, gold, foreign currency and a reserve position with the IMF. </a:t>
            </a:r>
          </a:p>
          <a:p>
            <a:pPr marL="365760" lvl="1" indent="0">
              <a:buNone/>
            </a:pPr>
            <a:endParaRPr lang="en-US" dirty="0" smtClean="0"/>
          </a:p>
          <a:p>
            <a:r>
              <a:rPr lang="en-US" dirty="0" smtClean="0"/>
              <a:t>They </a:t>
            </a:r>
            <a:r>
              <a:rPr lang="en-US" dirty="0"/>
              <a:t>can be </a:t>
            </a:r>
            <a:r>
              <a:rPr lang="en-US" dirty="0" smtClean="0"/>
              <a:t>used by the monetary authority </a:t>
            </a:r>
            <a:r>
              <a:rPr lang="en-US" dirty="0"/>
              <a:t>to cover financial needs in the balance of payments, intervene in the exchange rate market and other correlated objectives. </a:t>
            </a:r>
            <a:endParaRPr lang="en-US" dirty="0" smtClean="0"/>
          </a:p>
          <a:p>
            <a:endParaRPr lang="en-US" dirty="0" smtClean="0"/>
          </a:p>
          <a:p>
            <a:r>
              <a:rPr lang="en-US" dirty="0" smtClean="0"/>
              <a:t>The </a:t>
            </a:r>
            <a:r>
              <a:rPr lang="en-US" dirty="0"/>
              <a:t>IMF suggests that the variations in reserve assets be registered in the financial </a:t>
            </a:r>
            <a:r>
              <a:rPr lang="en-US" dirty="0" smtClean="0"/>
              <a:t>account, but some countries </a:t>
            </a:r>
            <a:r>
              <a:rPr lang="en-US" dirty="0"/>
              <a:t>opt for registering it in a separate account.</a:t>
            </a:r>
            <a:endParaRPr lang="pt-BR" dirty="0"/>
          </a:p>
          <a:p>
            <a:endParaRPr lang="pt-BR" dirty="0"/>
          </a:p>
          <a:p>
            <a:endParaRPr lang="pt-BR" dirty="0"/>
          </a:p>
        </p:txBody>
      </p:sp>
      <p:sp>
        <p:nvSpPr>
          <p:cNvPr id="3" name="Título 2"/>
          <p:cNvSpPr>
            <a:spLocks noGrp="1"/>
          </p:cNvSpPr>
          <p:nvPr>
            <p:ph type="title"/>
          </p:nvPr>
        </p:nvSpPr>
        <p:spPr/>
        <p:txBody>
          <a:bodyPr/>
          <a:lstStyle/>
          <a:p>
            <a:r>
              <a:rPr lang="pt-BR" dirty="0" smtClean="0"/>
              <a:t>Financial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16</a:t>
            </a:fld>
            <a:endParaRPr lang="pt-BR"/>
          </a:p>
        </p:txBody>
      </p:sp>
    </p:spTree>
    <p:extLst>
      <p:ext uri="{BB962C8B-B14F-4D97-AF65-F5344CB8AC3E}">
        <p14:creationId xmlns:p14="http://schemas.microsoft.com/office/powerpoint/2010/main" val="124873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Balance of Payments</a:t>
            </a:r>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solidFill>
                  <a:schemeClr val="accent5">
                    <a:lumMod val="75000"/>
                  </a:schemeClr>
                </a:solidFill>
              </a:rPr>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67125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fontScale="92500" lnSpcReduction="10000"/>
              </a:bodyPr>
              <a:lstStyle/>
              <a:p>
                <a:r>
                  <a:rPr lang="en-US" dirty="0"/>
                  <a:t>The </a:t>
                </a:r>
                <a:r>
                  <a:rPr lang="en-US" dirty="0" err="1" smtClean="0"/>
                  <a:t>BoP</a:t>
                </a:r>
                <a:r>
                  <a:rPr lang="en-US" dirty="0" smtClean="0"/>
                  <a:t> is </a:t>
                </a:r>
                <a:r>
                  <a:rPr lang="en-US" dirty="0"/>
                  <a:t>part of the </a:t>
                </a:r>
                <a:r>
                  <a:rPr lang="en-US" b="1" dirty="0"/>
                  <a:t>National Accounts </a:t>
                </a:r>
                <a:r>
                  <a:rPr lang="en-US" dirty="0"/>
                  <a:t>system, which registers economic activity based on a standardized accounting system </a:t>
                </a:r>
                <a:r>
                  <a:rPr lang="en-US" dirty="0" smtClean="0"/>
                  <a:t>across nations</a:t>
                </a:r>
                <a:r>
                  <a:rPr lang="en-US" dirty="0"/>
                  <a:t>. </a:t>
                </a:r>
                <a:endParaRPr lang="pt-BR" dirty="0"/>
              </a:p>
              <a:p>
                <a:endParaRPr lang="en-US" b="1" dirty="0" smtClean="0"/>
              </a:p>
              <a:p>
                <a:r>
                  <a:rPr lang="en-US" b="1" dirty="0" smtClean="0"/>
                  <a:t>Gross </a:t>
                </a:r>
                <a:r>
                  <a:rPr lang="en-US" b="1" dirty="0"/>
                  <a:t>Domestic Product </a:t>
                </a:r>
                <a:r>
                  <a:rPr lang="en-US" dirty="0"/>
                  <a:t>(</a:t>
                </a:r>
                <a14:m>
                  <m:oMath xmlns:m="http://schemas.openxmlformats.org/officeDocument/2006/math">
                    <m:r>
                      <a:rPr lang="en-US" i="1">
                        <a:latin typeface="Cambria Math"/>
                      </a:rPr>
                      <m:t>𝐺𝐷𝑃</m:t>
                    </m:r>
                  </m:oMath>
                </a14:m>
                <a:r>
                  <a:rPr lang="en-US" dirty="0" smtClean="0"/>
                  <a:t>): the </a:t>
                </a:r>
                <a:r>
                  <a:rPr lang="en-US" dirty="0"/>
                  <a:t>main aggregate of national </a:t>
                </a:r>
                <a:r>
                  <a:rPr lang="en-US" dirty="0" smtClean="0"/>
                  <a:t>accounts. It measures all that </a:t>
                </a:r>
                <a:r>
                  <a:rPr lang="en-US" dirty="0"/>
                  <a:t>is produced within the country’s borders. </a:t>
                </a:r>
                <a:endParaRPr lang="en-US" dirty="0" smtClean="0"/>
              </a:p>
              <a:p>
                <a:endParaRPr lang="en-US" dirty="0" smtClean="0"/>
              </a:p>
              <a:p>
                <a:r>
                  <a:rPr lang="en-US" dirty="0" smtClean="0"/>
                  <a:t>However</a:t>
                </a:r>
                <a:r>
                  <a:rPr lang="en-US" dirty="0"/>
                  <a:t>, not all that is produced within the country belongs to the residents of that country. </a:t>
                </a:r>
                <a:endParaRPr lang="en-US" dirty="0" smtClean="0"/>
              </a:p>
              <a:p>
                <a:pPr lvl="1"/>
                <a:r>
                  <a:rPr lang="en-US" dirty="0" smtClean="0"/>
                  <a:t>Example</a:t>
                </a:r>
                <a:r>
                  <a:rPr lang="en-US" dirty="0"/>
                  <a:t>:</a:t>
                </a:r>
                <a:r>
                  <a:rPr lang="en-US" dirty="0" smtClean="0"/>
                  <a:t> </a:t>
                </a:r>
                <a:r>
                  <a:rPr lang="en-US" dirty="0"/>
                  <a:t>the profit generated by a factory belonging to a multinational </a:t>
                </a:r>
                <a:r>
                  <a:rPr lang="en-US" dirty="0" smtClean="0"/>
                  <a:t>corporation. </a:t>
                </a:r>
              </a:p>
              <a:p>
                <a:endParaRPr lang="en-US" b="1" dirty="0" smtClean="0"/>
              </a:p>
              <a:p>
                <a:r>
                  <a:rPr lang="en-US" b="1" dirty="0" smtClean="0"/>
                  <a:t>Gross </a:t>
                </a:r>
                <a:r>
                  <a:rPr lang="en-US" b="1" dirty="0"/>
                  <a:t>National Income </a:t>
                </a:r>
                <a:r>
                  <a:rPr lang="en-US" dirty="0"/>
                  <a:t>(</a:t>
                </a:r>
                <a14:m>
                  <m:oMath xmlns:m="http://schemas.openxmlformats.org/officeDocument/2006/math">
                    <m:r>
                      <a:rPr lang="en-US" i="1">
                        <a:latin typeface="Cambria Math"/>
                      </a:rPr>
                      <m:t>𝐺𝑁𝐼</m:t>
                    </m:r>
                  </m:oMath>
                </a14:m>
                <a:r>
                  <a:rPr lang="en-US" dirty="0" smtClean="0"/>
                  <a:t>): the </a:t>
                </a:r>
                <a:r>
                  <a:rPr lang="en-US" dirty="0"/>
                  <a:t>value of all goods and services produced by production factors resident in the country. </a:t>
                </a:r>
                <a:endParaRPr lang="en-US" dirty="0" smtClean="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1383" r="-507" b="-968"/>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a:t>National</a:t>
            </a:r>
            <a:r>
              <a:rPr lang="pt-BR" dirty="0"/>
              <a:t> </a:t>
            </a:r>
            <a:r>
              <a:rPr lang="pt-BR" dirty="0" err="1"/>
              <a:t>Accounts</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18</a:t>
            </a:fld>
            <a:endParaRPr lang="pt-BR"/>
          </a:p>
        </p:txBody>
      </p:sp>
    </p:spTree>
    <p:extLst>
      <p:ext uri="{BB962C8B-B14F-4D97-AF65-F5344CB8AC3E}">
        <p14:creationId xmlns:p14="http://schemas.microsoft.com/office/powerpoint/2010/main" val="4126203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smtClean="0"/>
                  <a:t>The </a:t>
                </a:r>
                <a:r>
                  <a:rPr lang="en-US" dirty="0"/>
                  <a:t>difference between the two aggregates, </a:t>
                </a:r>
                <a:r>
                  <a:rPr lang="en-US" i="1" dirty="0"/>
                  <a:t>GDP</a:t>
                </a:r>
                <a:r>
                  <a:rPr lang="en-US" dirty="0"/>
                  <a:t> and </a:t>
                </a:r>
                <a:r>
                  <a:rPr lang="en-US" i="1" dirty="0"/>
                  <a:t>GNI</a:t>
                </a:r>
                <a:r>
                  <a:rPr lang="en-US" dirty="0"/>
                  <a:t>, corresponds to the net payment of income of the factors used in production but that are not residents in the </a:t>
                </a:r>
                <a:r>
                  <a:rPr lang="en-US" dirty="0" smtClean="0"/>
                  <a:t>country</a:t>
                </a:r>
              </a:p>
              <a:p>
                <a:endParaRPr lang="en-US" dirty="0" smtClean="0"/>
              </a:p>
              <a:p>
                <a:r>
                  <a:rPr lang="en-US" dirty="0" smtClean="0"/>
                  <a:t>Defining </a:t>
                </a:r>
                <a:r>
                  <a:rPr lang="en-US" dirty="0"/>
                  <a:t>PI as the primary income balance, we have that</a:t>
                </a:r>
                <a:r>
                  <a:rPr lang="en-US" dirty="0" smtClean="0"/>
                  <a:t>:</a:t>
                </a:r>
              </a:p>
              <a:p>
                <a:endParaRPr lang="pt-BR" dirty="0" smtClean="0"/>
              </a:p>
              <a:p>
                <a:pPr marL="45720" indent="0">
                  <a:buNone/>
                </a:pPr>
                <a:r>
                  <a:rPr lang="en-US" dirty="0" smtClean="0"/>
                  <a:t>			</a:t>
                </a:r>
                <a14:m>
                  <m:oMath xmlns:m="http://schemas.openxmlformats.org/officeDocument/2006/math">
                    <m:r>
                      <a:rPr lang="en-US" i="1">
                        <a:latin typeface="Cambria Math"/>
                      </a:rPr>
                      <m:t>𝐺𝑁𝐼</m:t>
                    </m:r>
                    <m:r>
                      <a:rPr lang="en-US" i="1">
                        <a:latin typeface="Cambria Math"/>
                      </a:rPr>
                      <m:t>−</m:t>
                    </m:r>
                    <m:r>
                      <a:rPr lang="en-US" i="1">
                        <a:latin typeface="Cambria Math"/>
                      </a:rPr>
                      <m:t>𝐺𝐷𝑃</m:t>
                    </m:r>
                    <m:r>
                      <a:rPr lang="en-US" i="1">
                        <a:latin typeface="Cambria Math"/>
                      </a:rPr>
                      <m:t>=</m:t>
                    </m:r>
                    <m:r>
                      <a:rPr lang="en-US" i="1">
                        <a:latin typeface="Cambria Math"/>
                      </a:rPr>
                      <m:t>𝑃𝐼</m:t>
                    </m:r>
                  </m:oMath>
                </a14:m>
                <a:r>
                  <a:rPr lang="pt-BR" dirty="0" smtClean="0"/>
                  <a:t> (2.1)</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If </a:t>
                </a:r>
                <a:r>
                  <a:rPr lang="en-US" dirty="0"/>
                  <a:t>the primary income balance is negative, that is, if the country makes net income payments, then the </a:t>
                </a:r>
                <a:r>
                  <a:rPr lang="en-US" i="1" dirty="0"/>
                  <a:t>GDP</a:t>
                </a:r>
                <a:r>
                  <a:rPr lang="en-US" dirty="0"/>
                  <a:t> is greater than the </a:t>
                </a:r>
                <a:r>
                  <a:rPr lang="en-US" i="1" dirty="0"/>
                  <a:t>GNI</a:t>
                </a:r>
                <a:r>
                  <a:rPr lang="en-US" dirty="0"/>
                  <a:t>.</a:t>
                </a:r>
                <a:endParaRPr lang="pt-BR" dirty="0"/>
              </a:p>
              <a:p>
                <a:pPr>
                  <a:buFont typeface="Wingdings" panose="05000000000000000000" pitchFamily="2" charset="2"/>
                  <a:buChar char="§"/>
                </a:pP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r="-580"/>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GDP </a:t>
            </a:r>
            <a:r>
              <a:rPr lang="pt-BR" dirty="0" err="1" smtClean="0"/>
              <a:t>and</a:t>
            </a:r>
            <a:r>
              <a:rPr lang="pt-BR" dirty="0" smtClean="0"/>
              <a:t> GNI</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19</a:t>
            </a:fld>
            <a:endParaRPr lang="pt-BR"/>
          </a:p>
        </p:txBody>
      </p:sp>
    </p:spTree>
    <p:extLst>
      <p:ext uri="{BB962C8B-B14F-4D97-AF65-F5344CB8AC3E}">
        <p14:creationId xmlns:p14="http://schemas.microsoft.com/office/powerpoint/2010/main" val="3401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dirty="0" err="1" smtClean="0"/>
              <a:t>Chapter</a:t>
            </a:r>
            <a:r>
              <a:rPr lang="pt-BR" dirty="0" smtClean="0"/>
              <a:t> 2</a:t>
            </a:r>
            <a:r>
              <a:rPr lang="pt-BR" dirty="0"/>
              <a:t/>
            </a:r>
            <a:br>
              <a:rPr lang="pt-BR" dirty="0"/>
            </a:br>
            <a:r>
              <a:rPr lang="pt-BR" dirty="0" err="1" smtClean="0"/>
              <a:t>Definitions</a:t>
            </a:r>
            <a:r>
              <a:rPr lang="pt-BR" dirty="0"/>
              <a:t/>
            </a:r>
            <a:br>
              <a:rPr lang="pt-BR" dirty="0"/>
            </a:br>
            <a:endParaRPr lang="pt-BR"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fontScale="92500"/>
              </a:bodyPr>
              <a:lstStyle/>
              <a:p>
                <a:r>
                  <a:rPr lang="en-US" dirty="0" smtClean="0"/>
                  <a:t>The goods and services available for use in a country correspond to the sum of GDP (</a:t>
                </a:r>
                <a:r>
                  <a:rPr lang="en-US" i="1" dirty="0" smtClean="0"/>
                  <a:t>Y</a:t>
                </a:r>
                <a:r>
                  <a:rPr lang="en-US" dirty="0" smtClean="0"/>
                  <a:t>) </a:t>
                </a:r>
                <a:r>
                  <a:rPr lang="en-US" dirty="0"/>
                  <a:t>and the import of goods and services </a:t>
                </a:r>
                <a:r>
                  <a:rPr lang="en-US" dirty="0" smtClean="0"/>
                  <a:t>(</a:t>
                </a:r>
                <a:r>
                  <a:rPr lang="en-US" i="1" dirty="0" smtClean="0"/>
                  <a:t>M</a:t>
                </a:r>
                <a:r>
                  <a:rPr lang="en-US" dirty="0" smtClean="0"/>
                  <a:t>). </a:t>
                </a:r>
              </a:p>
              <a:p>
                <a:r>
                  <a:rPr lang="en-US" dirty="0" smtClean="0"/>
                  <a:t>These </a:t>
                </a:r>
                <a:r>
                  <a:rPr lang="en-US" dirty="0"/>
                  <a:t>goods and services can be used for private consumption </a:t>
                </a:r>
                <a:r>
                  <a:rPr lang="en-US" dirty="0" smtClean="0"/>
                  <a:t>(</a:t>
                </a:r>
                <a:r>
                  <a:rPr lang="en-US" i="1" dirty="0" smtClean="0"/>
                  <a:t>C</a:t>
                </a:r>
                <a:r>
                  <a:rPr lang="en-US" dirty="0" smtClean="0"/>
                  <a:t>), </a:t>
                </a:r>
                <a:r>
                  <a:rPr lang="en-US" dirty="0"/>
                  <a:t>investment </a:t>
                </a:r>
                <a:r>
                  <a:rPr lang="en-US" dirty="0" smtClean="0"/>
                  <a:t>(</a:t>
                </a:r>
                <a:r>
                  <a:rPr lang="en-US" i="1" dirty="0" smtClean="0"/>
                  <a:t>I</a:t>
                </a:r>
                <a:r>
                  <a:rPr lang="en-US" dirty="0" smtClean="0"/>
                  <a:t>), </a:t>
                </a:r>
                <a:r>
                  <a:rPr lang="en-US" dirty="0"/>
                  <a:t>government consumption </a:t>
                </a:r>
                <a:r>
                  <a:rPr lang="en-US" dirty="0" smtClean="0"/>
                  <a:t>(</a:t>
                </a:r>
                <a:r>
                  <a:rPr lang="en-US" i="1" dirty="0" smtClean="0"/>
                  <a:t>G</a:t>
                </a:r>
                <a:r>
                  <a:rPr lang="en-US" dirty="0" smtClean="0"/>
                  <a:t>), </a:t>
                </a:r>
                <a:r>
                  <a:rPr lang="en-US" dirty="0"/>
                  <a:t>or to be exported </a:t>
                </a:r>
                <a:r>
                  <a:rPr lang="en-US" dirty="0" smtClean="0"/>
                  <a:t>(</a:t>
                </a:r>
                <a:r>
                  <a:rPr lang="en-US" i="1" dirty="0" smtClean="0"/>
                  <a:t>X</a:t>
                </a:r>
                <a:r>
                  <a:rPr lang="en-US" dirty="0" smtClean="0"/>
                  <a:t>). </a:t>
                </a:r>
              </a:p>
              <a:p>
                <a:endParaRPr lang="en-US" dirty="0"/>
              </a:p>
              <a:p>
                <a:r>
                  <a:rPr lang="en-US" dirty="0" smtClean="0"/>
                  <a:t>This </a:t>
                </a:r>
                <a:r>
                  <a:rPr lang="en-US" dirty="0"/>
                  <a:t>accounting can be represented by the equation</a:t>
                </a:r>
                <a:r>
                  <a:rPr lang="en-US" dirty="0" smtClean="0"/>
                  <a:t>:</a:t>
                </a:r>
              </a:p>
              <a:p>
                <a:endParaRPr lang="pt-B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𝑌</m:t>
                      </m:r>
                      <m:r>
                        <a:rPr lang="pt-BR" b="0" i="1" smtClean="0">
                          <a:latin typeface="Cambria Math"/>
                        </a:rPr>
                        <m:t>+</m:t>
                      </m:r>
                      <m:r>
                        <a:rPr lang="pt-BR" b="0" i="1" smtClean="0">
                          <a:latin typeface="Cambria Math"/>
                        </a:rPr>
                        <m:t>𝑀</m:t>
                      </m:r>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r>
                        <a:rPr lang="en-US" i="1">
                          <a:latin typeface="Cambria Math"/>
                        </a:rPr>
                        <m:t>+</m:t>
                      </m:r>
                      <m:r>
                        <a:rPr lang="pt-BR" b="0" i="1" smtClean="0">
                          <a:latin typeface="Cambria Math"/>
                        </a:rPr>
                        <m:t>𝑋</m:t>
                      </m:r>
                    </m:oMath>
                  </m:oMathPara>
                </a14:m>
                <a:endParaRPr lang="pt-BR" dirty="0"/>
              </a:p>
              <a:p>
                <a:pPr marL="45720" indent="0">
                  <a:buNone/>
                </a:pPr>
                <a:endParaRPr lang="pt-BR" dirty="0"/>
              </a:p>
              <a:p>
                <a:pPr marL="45720" indent="0">
                  <a:buNone/>
                </a:pPr>
                <a:r>
                  <a:rPr lang="en-US" dirty="0" smtClean="0"/>
                  <a:t>which </a:t>
                </a:r>
                <a:r>
                  <a:rPr lang="en-US" dirty="0"/>
                  <a:t>can be rewritten as:</a:t>
                </a:r>
                <a:endParaRPr lang="pt-BR" dirty="0"/>
              </a:p>
              <a:p>
                <a:endParaRPr lang="pt-BR" dirty="0"/>
              </a:p>
              <a:p>
                <a:pPr marL="45720" indent="0">
                  <a:buNone/>
                </a:pPr>
                <a:r>
                  <a:rPr lang="en-US" dirty="0" smtClean="0"/>
                  <a:t>			</a:t>
                </a:r>
                <a14:m>
                  <m:oMath xmlns:m="http://schemas.openxmlformats.org/officeDocument/2006/math">
                    <m:r>
                      <a:rPr lang="en-US" i="1">
                        <a:latin typeface="Cambria Math"/>
                      </a:rPr>
                      <m:t>𝑌</m:t>
                    </m:r>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r>
                      <a:rPr lang="en-US" i="1">
                        <a:latin typeface="Cambria Math"/>
                      </a:rPr>
                      <m:t>+</m:t>
                    </m:r>
                    <m:r>
                      <a:rPr lang="en-US" i="1">
                        <a:latin typeface="Cambria Math"/>
                      </a:rPr>
                      <m:t>𝑇𝐵</m:t>
                    </m:r>
                  </m:oMath>
                </a14:m>
                <a:r>
                  <a:rPr lang="pt-BR" dirty="0" smtClean="0"/>
                  <a:t> (2.2)</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l="-72" t="-830" r="-507" b="-277"/>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a:t>National</a:t>
            </a:r>
            <a:r>
              <a:rPr lang="pt-BR" dirty="0"/>
              <a:t> </a:t>
            </a:r>
            <a:r>
              <a:rPr lang="pt-BR" dirty="0" err="1" smtClean="0"/>
              <a:t>Accounts</a:t>
            </a:r>
            <a:r>
              <a:rPr lang="pt-BR" dirty="0" smtClean="0"/>
              <a:t> </a:t>
            </a:r>
            <a:r>
              <a:rPr lang="pt-BR" dirty="0" err="1" smtClean="0"/>
              <a:t>accounting</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20</a:t>
            </a:fld>
            <a:endParaRPr lang="pt-BR"/>
          </a:p>
        </p:txBody>
      </p:sp>
    </p:spTree>
    <p:extLst>
      <p:ext uri="{BB962C8B-B14F-4D97-AF65-F5344CB8AC3E}">
        <p14:creationId xmlns:p14="http://schemas.microsoft.com/office/powerpoint/2010/main" val="3771460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a:t>Adding the primary income balance to both sides </a:t>
                </a:r>
                <a:r>
                  <a:rPr lang="en-US" dirty="0" smtClean="0"/>
                  <a:t>of </a:t>
                </a:r>
                <a:r>
                  <a:rPr lang="en-US" dirty="0"/>
                  <a:t>equation (2.2) and using equation (2.1</a:t>
                </a:r>
                <a:r>
                  <a:rPr lang="en-US" dirty="0" smtClean="0"/>
                  <a:t>), </a:t>
                </a:r>
                <a:r>
                  <a:rPr lang="en-US" dirty="0"/>
                  <a:t>we have that</a:t>
                </a:r>
                <a:r>
                  <a:rPr lang="en-US" dirty="0" smtClean="0"/>
                  <a:t>:</a:t>
                </a:r>
              </a:p>
              <a:p>
                <a:endParaRPr lang="pt-BR" dirty="0"/>
              </a:p>
              <a:p>
                <a:pPr marL="45720" indent="0">
                  <a:buNone/>
                </a:pPr>
                <a:r>
                  <a:rPr lang="en-US" dirty="0"/>
                  <a:t>	</a:t>
                </a:r>
                <a:r>
                  <a:rPr lang="en-US" dirty="0" smtClean="0"/>
                  <a:t>	</a:t>
                </a:r>
                <a14:m>
                  <m:oMath xmlns:m="http://schemas.openxmlformats.org/officeDocument/2006/math">
                    <m:limLow>
                      <m:limLowPr>
                        <m:ctrlPr>
                          <a:rPr lang="pt-BR" i="1">
                            <a:latin typeface="Cambria Math" panose="02040503050406030204" pitchFamily="18" charset="0"/>
                          </a:rPr>
                        </m:ctrlPr>
                      </m:limLowPr>
                      <m:e>
                        <m:groupChr>
                          <m:groupChrPr>
                            <m:chr m:val="⏟"/>
                            <m:ctrlPr>
                              <a:rPr lang="pt-BR" i="1">
                                <a:latin typeface="Cambria Math" panose="02040503050406030204" pitchFamily="18" charset="0"/>
                              </a:rPr>
                            </m:ctrlPr>
                          </m:groupChrPr>
                          <m:e>
                            <m:r>
                              <a:rPr lang="en-US" i="1">
                                <a:latin typeface="Cambria Math"/>
                              </a:rPr>
                              <m:t>𝑌</m:t>
                            </m:r>
                            <m:r>
                              <a:rPr lang="en-US" i="1">
                                <a:latin typeface="Cambria Math"/>
                              </a:rPr>
                              <m:t>+</m:t>
                            </m:r>
                            <m:r>
                              <a:rPr lang="en-US" i="1">
                                <a:latin typeface="Cambria Math"/>
                              </a:rPr>
                              <m:t>𝑃𝐼</m:t>
                            </m:r>
                          </m:e>
                        </m:groupChr>
                      </m:e>
                      <m:lim>
                        <m:r>
                          <a:rPr lang="en-US" i="1">
                            <a:latin typeface="Cambria Math"/>
                          </a:rPr>
                          <m:t>𝐺𝑁𝐼</m:t>
                        </m:r>
                      </m:lim>
                    </m:limLow>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r>
                      <a:rPr lang="en-US" i="1">
                        <a:latin typeface="Cambria Math"/>
                      </a:rPr>
                      <m:t>+</m:t>
                    </m:r>
                    <m:r>
                      <a:rPr lang="en-US" i="1">
                        <a:latin typeface="Cambria Math"/>
                      </a:rPr>
                      <m:t>𝑇𝐵</m:t>
                    </m:r>
                    <m:r>
                      <a:rPr lang="en-US" i="1">
                        <a:latin typeface="Cambria Math"/>
                      </a:rPr>
                      <m:t>+</m:t>
                    </m:r>
                    <m:r>
                      <a:rPr lang="en-US" i="1">
                        <a:latin typeface="Cambria Math"/>
                      </a:rPr>
                      <m:t>𝑃𝐼</m:t>
                    </m:r>
                  </m:oMath>
                </a14:m>
                <a:r>
                  <a:rPr lang="en-US" dirty="0"/>
                  <a:t>	(2.3)</a:t>
                </a:r>
                <a:endParaRPr lang="pt-BR" dirty="0"/>
              </a:p>
              <a:p>
                <a:pPr marL="45720" indent="0">
                  <a:buNone/>
                </a:pPr>
                <a:endParaRPr lang="pt-BR" dirty="0"/>
              </a:p>
              <a:p>
                <a:r>
                  <a:rPr lang="en-US" dirty="0"/>
                  <a:t>Finally, adding the secondary income balance to both sides, we get</a:t>
                </a:r>
                <a:r>
                  <a:rPr lang="en-US" dirty="0" smtClean="0"/>
                  <a:t>:</a:t>
                </a:r>
              </a:p>
              <a:p>
                <a:endParaRPr lang="pt-BR" dirty="0"/>
              </a:p>
              <a:p>
                <a:pPr marL="45720" indent="0">
                  <a:buNone/>
                </a:pPr>
                <a14:m>
                  <m:oMathPara xmlns:m="http://schemas.openxmlformats.org/officeDocument/2006/math">
                    <m:oMathParaPr>
                      <m:jc m:val="centerGroup"/>
                    </m:oMathParaPr>
                    <m:oMath xmlns:m="http://schemas.openxmlformats.org/officeDocument/2006/math">
                      <m:limLow>
                        <m:limLowPr>
                          <m:ctrlPr>
                            <a:rPr lang="pt-BR" i="1">
                              <a:latin typeface="Cambria Math" panose="02040503050406030204" pitchFamily="18" charset="0"/>
                            </a:rPr>
                          </m:ctrlPr>
                        </m:limLowPr>
                        <m:e>
                          <m:groupChr>
                            <m:groupChrPr>
                              <m:chr m:val="⏟"/>
                              <m:ctrlPr>
                                <a:rPr lang="pt-BR" i="1">
                                  <a:latin typeface="Cambria Math" panose="02040503050406030204" pitchFamily="18" charset="0"/>
                                </a:rPr>
                              </m:ctrlPr>
                            </m:groupChrPr>
                            <m:e>
                              <m:r>
                                <a:rPr lang="en-US" i="1">
                                  <a:latin typeface="Cambria Math"/>
                                </a:rPr>
                                <m:t>𝐺𝑁𝐼</m:t>
                              </m:r>
                              <m:r>
                                <a:rPr lang="en-US" i="1">
                                  <a:latin typeface="Cambria Math"/>
                                </a:rPr>
                                <m:t>+</m:t>
                              </m:r>
                              <m:r>
                                <a:rPr lang="en-US" i="1">
                                  <a:latin typeface="Cambria Math"/>
                                </a:rPr>
                                <m:t>𝑆𝐼</m:t>
                              </m:r>
                            </m:e>
                          </m:groupChr>
                        </m:e>
                        <m:lim>
                          <m:r>
                            <a:rPr lang="en-US" i="1">
                              <a:latin typeface="Cambria Math"/>
                            </a:rPr>
                            <m:t>𝐺𝑟𝑜𝑠𝑠</m:t>
                          </m:r>
                          <m:r>
                            <a:rPr lang="en-US" i="1">
                              <a:latin typeface="Cambria Math"/>
                            </a:rPr>
                            <m:t> </m:t>
                          </m:r>
                          <m:r>
                            <a:rPr lang="en-US" i="1">
                              <a:latin typeface="Cambria Math"/>
                            </a:rPr>
                            <m:t>𝑁𝑎𝑡𝑖𝑜𝑛𝑎𝑙</m:t>
                          </m:r>
                          <m:r>
                            <a:rPr lang="en-US" i="1">
                              <a:latin typeface="Cambria Math"/>
                            </a:rPr>
                            <m:t> </m:t>
                          </m:r>
                          <m:r>
                            <a:rPr lang="en-US" i="1">
                              <a:latin typeface="Cambria Math"/>
                            </a:rPr>
                            <m:t>𝐷𝑖𝑠𝑝𝑜𝑠𝑎𝑏𝑙𝑒</m:t>
                          </m:r>
                          <m:r>
                            <a:rPr lang="en-US" i="1">
                              <a:latin typeface="Cambria Math"/>
                            </a:rPr>
                            <m:t> </m:t>
                          </m:r>
                          <m:r>
                            <a:rPr lang="en-US" i="1">
                              <a:latin typeface="Cambria Math"/>
                            </a:rPr>
                            <m:t>𝐼𝑛𝑐𝑜𝑚𝑒</m:t>
                          </m:r>
                        </m:lim>
                      </m:limLow>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r>
                        <a:rPr lang="en-US" i="1">
                          <a:latin typeface="Cambria Math"/>
                        </a:rPr>
                        <m:t>+</m:t>
                      </m:r>
                      <m:limLow>
                        <m:limLowPr>
                          <m:ctrlPr>
                            <a:rPr lang="pt-BR" i="1">
                              <a:latin typeface="Cambria Math" panose="02040503050406030204" pitchFamily="18" charset="0"/>
                            </a:rPr>
                          </m:ctrlPr>
                        </m:limLowPr>
                        <m:e>
                          <m:groupChr>
                            <m:groupChrPr>
                              <m:chr m:val="⏟"/>
                              <m:ctrlPr>
                                <a:rPr lang="pt-BR" i="1">
                                  <a:latin typeface="Cambria Math" panose="02040503050406030204" pitchFamily="18" charset="0"/>
                                </a:rPr>
                              </m:ctrlPr>
                            </m:groupChrPr>
                            <m:e>
                              <m:r>
                                <a:rPr lang="en-US" i="1">
                                  <a:latin typeface="Cambria Math"/>
                                </a:rPr>
                                <m:t>𝑇𝐵</m:t>
                              </m:r>
                              <m:r>
                                <a:rPr lang="en-US" i="1">
                                  <a:latin typeface="Cambria Math"/>
                                </a:rPr>
                                <m:t>+</m:t>
                              </m:r>
                              <m:r>
                                <a:rPr lang="en-US" i="1">
                                  <a:latin typeface="Cambria Math"/>
                                </a:rPr>
                                <m:t>𝑃𝐼</m:t>
                              </m:r>
                              <m:r>
                                <a:rPr lang="en-US" i="1">
                                  <a:latin typeface="Cambria Math"/>
                                </a:rPr>
                                <m:t>+</m:t>
                              </m:r>
                              <m:r>
                                <a:rPr lang="en-US" i="1">
                                  <a:latin typeface="Cambria Math"/>
                                </a:rPr>
                                <m:t>𝑆𝐼</m:t>
                              </m:r>
                            </m:e>
                          </m:groupChr>
                        </m:e>
                        <m:lim>
                          <m:r>
                            <a:rPr lang="en-US" i="1">
                              <a:latin typeface="Cambria Math"/>
                            </a:rPr>
                            <m:t>𝐶𝑢𝑟𝑟𝑒𝑛𝑡</m:t>
                          </m:r>
                          <m:r>
                            <a:rPr lang="en-US" i="1">
                              <a:latin typeface="Cambria Math"/>
                            </a:rPr>
                            <m:t> </m:t>
                          </m:r>
                          <m:r>
                            <a:rPr lang="en-US" i="1">
                              <a:latin typeface="Cambria Math"/>
                            </a:rPr>
                            <m:t>𝐴𝑐𝑐𝑜𝑢𝑛𝑡</m:t>
                          </m:r>
                        </m:lim>
                      </m:limLow>
                    </m:oMath>
                  </m:oMathPara>
                </a14:m>
                <a:endParaRPr lang="pt-BR" dirty="0" smtClean="0"/>
              </a:p>
              <a:p>
                <a:pPr marL="45720" indent="0">
                  <a:buNone/>
                </a:pP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a:t>National</a:t>
            </a:r>
            <a:r>
              <a:rPr lang="pt-BR" dirty="0"/>
              <a:t> </a:t>
            </a:r>
            <a:r>
              <a:rPr lang="pt-BR" dirty="0" err="1" smtClean="0"/>
              <a:t>Accounts</a:t>
            </a:r>
            <a:r>
              <a:rPr lang="pt-BR" dirty="0" smtClean="0"/>
              <a:t> </a:t>
            </a:r>
            <a:r>
              <a:rPr lang="pt-BR" dirty="0" err="1" smtClean="0"/>
              <a:t>Accounting</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21</a:t>
            </a:fld>
            <a:endParaRPr lang="pt-BR"/>
          </a:p>
        </p:txBody>
      </p:sp>
    </p:spTree>
    <p:extLst>
      <p:ext uri="{BB962C8B-B14F-4D97-AF65-F5344CB8AC3E}">
        <p14:creationId xmlns:p14="http://schemas.microsoft.com/office/powerpoint/2010/main" val="3215409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pt-BR" dirty="0" smtClean="0"/>
                  <a:t>The </a:t>
                </a:r>
                <a:r>
                  <a:rPr lang="pt-BR" dirty="0" err="1" smtClean="0"/>
                  <a:t>previous</a:t>
                </a:r>
                <a:r>
                  <a:rPr lang="pt-BR" dirty="0" smtClean="0"/>
                  <a:t> </a:t>
                </a:r>
                <a:r>
                  <a:rPr lang="pt-BR" dirty="0" err="1" smtClean="0"/>
                  <a:t>equation</a:t>
                </a:r>
                <a:r>
                  <a:rPr lang="pt-BR" dirty="0" smtClean="0"/>
                  <a:t> </a:t>
                </a:r>
                <a:r>
                  <a:rPr lang="en-US" dirty="0" smtClean="0"/>
                  <a:t>we </a:t>
                </a:r>
                <a:r>
                  <a:rPr lang="en-US" dirty="0"/>
                  <a:t>represent by:</a:t>
                </a:r>
                <a:endParaRPr lang="pt-BR" dirty="0"/>
              </a:p>
              <a:p>
                <a:endParaRPr lang="pt-BR" dirty="0"/>
              </a:p>
              <a:p>
                <a:pPr marL="45720" indent="0">
                  <a:buNone/>
                </a:pPr>
                <a:r>
                  <a:rPr lang="en-US" dirty="0"/>
                  <a:t>	</a:t>
                </a:r>
                <a:r>
                  <a:rPr lang="en-US" dirty="0" smtClean="0"/>
                  <a:t>	</a:t>
                </a:r>
                <a14:m>
                  <m:oMath xmlns:m="http://schemas.openxmlformats.org/officeDocument/2006/math">
                    <m:sSup>
                      <m:sSupPr>
                        <m:ctrlPr>
                          <a:rPr lang="pt-BR" i="1">
                            <a:latin typeface="Cambria Math" panose="02040503050406030204" pitchFamily="18" charset="0"/>
                          </a:rPr>
                        </m:ctrlPr>
                      </m:sSupPr>
                      <m:e>
                        <m:r>
                          <a:rPr lang="en-US" i="1">
                            <a:latin typeface="Cambria Math"/>
                          </a:rPr>
                          <m:t>𝑌</m:t>
                        </m:r>
                      </m:e>
                      <m:sup>
                        <m:r>
                          <a:rPr lang="en-US" i="1">
                            <a:latin typeface="Cambria Math"/>
                          </a:rPr>
                          <m:t>𝑑</m:t>
                        </m:r>
                      </m:sup>
                    </m:sSup>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r>
                      <a:rPr lang="en-US" i="1">
                        <a:latin typeface="Cambria Math"/>
                      </a:rPr>
                      <m:t>+</m:t>
                    </m:r>
                    <m:r>
                      <a:rPr lang="en-US" i="1">
                        <a:latin typeface="Cambria Math"/>
                      </a:rPr>
                      <m:t>𝐶𝐴</m:t>
                    </m:r>
                  </m:oMath>
                </a14:m>
                <a:r>
                  <a:rPr lang="en-US" dirty="0"/>
                  <a:t>	(2.4)</a:t>
                </a:r>
                <a:endParaRPr lang="pt-BR" dirty="0"/>
              </a:p>
              <a:p>
                <a:endParaRPr lang="pt-BR" dirty="0"/>
              </a:p>
              <a:p>
                <a:pPr lvl="1"/>
                <a14:m>
                  <m:oMath xmlns:m="http://schemas.openxmlformats.org/officeDocument/2006/math">
                    <m:sSup>
                      <m:sSupPr>
                        <m:ctrlPr>
                          <a:rPr lang="pt-BR" i="1">
                            <a:latin typeface="Cambria Math" panose="02040503050406030204" pitchFamily="18" charset="0"/>
                          </a:rPr>
                        </m:ctrlPr>
                      </m:sSupPr>
                      <m:e>
                        <m:r>
                          <a:rPr lang="en-US" i="1">
                            <a:latin typeface="Cambria Math"/>
                          </a:rPr>
                          <m:t>𝑌</m:t>
                        </m:r>
                      </m:e>
                      <m:sup>
                        <m:r>
                          <a:rPr lang="en-US" i="1">
                            <a:latin typeface="Cambria Math"/>
                          </a:rPr>
                          <m:t>𝑑</m:t>
                        </m:r>
                      </m:sup>
                    </m:sSup>
                  </m:oMath>
                </a14:m>
                <a:r>
                  <a:rPr lang="en-US" dirty="0" smtClean="0"/>
                  <a:t>:</a:t>
                </a:r>
                <a:r>
                  <a:rPr lang="en-US" dirty="0"/>
                  <a:t> </a:t>
                </a:r>
                <a:r>
                  <a:rPr lang="en-US" dirty="0" smtClean="0"/>
                  <a:t>Gross </a:t>
                </a:r>
                <a:r>
                  <a:rPr lang="en-US" dirty="0"/>
                  <a:t>National Disposable </a:t>
                </a:r>
                <a:r>
                  <a:rPr lang="en-US" dirty="0" smtClean="0"/>
                  <a:t>Income = </a:t>
                </a:r>
                <a:r>
                  <a:rPr lang="en-US" i="1" dirty="0" smtClean="0"/>
                  <a:t>GNI</a:t>
                </a:r>
                <a:r>
                  <a:rPr lang="en-US" dirty="0" smtClean="0"/>
                  <a:t> + secondary </a:t>
                </a:r>
                <a:r>
                  <a:rPr lang="en-US" dirty="0"/>
                  <a:t>income balance. </a:t>
                </a:r>
                <a:endParaRPr lang="en-US" dirty="0" smtClean="0"/>
              </a:p>
              <a:p>
                <a:pPr lvl="1"/>
                <a:r>
                  <a:rPr lang="en-US" i="1" dirty="0" smtClean="0"/>
                  <a:t>CA:</a:t>
                </a:r>
                <a:r>
                  <a:rPr lang="en-US" dirty="0" smtClean="0"/>
                  <a:t> current-account balance </a:t>
                </a:r>
                <a14:m>
                  <m:oMath xmlns:m="http://schemas.openxmlformats.org/officeDocument/2006/math">
                    <m:r>
                      <a:rPr lang="en-US" i="1">
                        <a:latin typeface="Cambria Math"/>
                      </a:rPr>
                      <m:t>𝐶𝐴</m:t>
                    </m:r>
                    <m:r>
                      <a:rPr lang="en-US" i="1">
                        <a:latin typeface="Cambria Math"/>
                      </a:rPr>
                      <m:t>=</m:t>
                    </m:r>
                    <m:r>
                      <a:rPr lang="en-US" i="1">
                        <a:latin typeface="Cambria Math"/>
                      </a:rPr>
                      <m:t>𝑇𝐵</m:t>
                    </m:r>
                    <m:r>
                      <a:rPr lang="en-US" i="1">
                        <a:latin typeface="Cambria Math"/>
                      </a:rPr>
                      <m:t>+</m:t>
                    </m:r>
                    <m:r>
                      <a:rPr lang="en-US" i="1">
                        <a:latin typeface="Cambria Math"/>
                      </a:rPr>
                      <m:t>𝑃𝐼</m:t>
                    </m:r>
                    <m:r>
                      <a:rPr lang="en-US" i="1">
                        <a:latin typeface="Cambria Math"/>
                      </a:rPr>
                      <m:t>+</m:t>
                    </m:r>
                    <m:r>
                      <a:rPr lang="en-US" i="1">
                        <a:latin typeface="Cambria Math"/>
                      </a:rPr>
                      <m:t>𝑆𝐼</m:t>
                    </m:r>
                  </m:oMath>
                </a14:m>
                <a:r>
                  <a:rPr lang="en-US" dirty="0" smtClean="0"/>
                  <a:t>.</a:t>
                </a:r>
              </a:p>
              <a:p>
                <a:endParaRPr lang="en-US" dirty="0" smtClean="0"/>
              </a:p>
              <a:p>
                <a:r>
                  <a:rPr lang="en-US" dirty="0" smtClean="0"/>
                  <a:t>Equation </a:t>
                </a:r>
                <a:r>
                  <a:rPr lang="en-US" dirty="0"/>
                  <a:t>(</a:t>
                </a:r>
                <a:r>
                  <a:rPr lang="en-US" dirty="0" smtClean="0"/>
                  <a:t>2.4):the </a:t>
                </a:r>
                <a:r>
                  <a:rPr lang="en-US" dirty="0"/>
                  <a:t>basic identity of national </a:t>
                </a:r>
                <a:r>
                  <a:rPr lang="en-US" dirty="0" smtClean="0"/>
                  <a:t>accounts</a:t>
                </a:r>
              </a:p>
              <a:p>
                <a:pPr lvl="1"/>
                <a:r>
                  <a:rPr lang="en-US" dirty="0" smtClean="0"/>
                  <a:t>the </a:t>
                </a:r>
                <a:r>
                  <a:rPr lang="en-US" dirty="0"/>
                  <a:t>total disposable income of domestic residents </a:t>
                </a:r>
                <a:r>
                  <a:rPr lang="en-US" dirty="0" smtClean="0"/>
                  <a:t>is equal to the </a:t>
                </a:r>
                <a:r>
                  <a:rPr lang="en-US" dirty="0"/>
                  <a:t>uses for this income, which can be private consumption, investment, government consumption, or transactions with the rest of the world.</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a:t>National</a:t>
            </a:r>
            <a:r>
              <a:rPr lang="pt-BR" dirty="0"/>
              <a:t> </a:t>
            </a:r>
            <a:r>
              <a:rPr lang="pt-BR" dirty="0" err="1" smtClean="0"/>
              <a:t>Accounts</a:t>
            </a:r>
            <a:r>
              <a:rPr lang="pt-BR" dirty="0" smtClean="0"/>
              <a:t>: Basic </a:t>
            </a:r>
            <a:r>
              <a:rPr lang="pt-BR" dirty="0" err="1" smtClean="0"/>
              <a:t>Identity</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22</a:t>
            </a:fld>
            <a:endParaRPr lang="pt-BR"/>
          </a:p>
        </p:txBody>
      </p:sp>
    </p:spTree>
    <p:extLst>
      <p:ext uri="{BB962C8B-B14F-4D97-AF65-F5344CB8AC3E}">
        <p14:creationId xmlns:p14="http://schemas.microsoft.com/office/powerpoint/2010/main" val="1830472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smtClean="0"/>
                  <a:t>We </a:t>
                </a:r>
                <a:r>
                  <a:rPr lang="en-US" dirty="0"/>
                  <a:t>can write it as:</a:t>
                </a:r>
                <a:endParaRPr lang="pt-BR" dirty="0"/>
              </a:p>
              <a:p>
                <a:endParaRPr lang="pt-BR" dirty="0"/>
              </a:p>
              <a:p>
                <a:pPr marL="45720" indent="0">
                  <a:buNone/>
                </a:pPr>
                <a:r>
                  <a:rPr lang="en-US" dirty="0"/>
                  <a:t>	</a:t>
                </a:r>
                <a:r>
                  <a:rPr lang="en-US" dirty="0" smtClean="0"/>
                  <a:t>	</a:t>
                </a:r>
                <a14:m>
                  <m:oMath xmlns:m="http://schemas.openxmlformats.org/officeDocument/2006/math">
                    <m:limLow>
                      <m:limLowPr>
                        <m:ctrlPr>
                          <a:rPr lang="pt-BR" i="1">
                            <a:latin typeface="Cambria Math" panose="02040503050406030204" pitchFamily="18" charset="0"/>
                          </a:rPr>
                        </m:ctrlPr>
                      </m:limLowPr>
                      <m:e>
                        <m:groupChr>
                          <m:groupChrPr>
                            <m:chr m:val="⏟"/>
                            <m:ctrlPr>
                              <a:rPr lang="pt-BR" i="1">
                                <a:latin typeface="Cambria Math" panose="02040503050406030204" pitchFamily="18" charset="0"/>
                              </a:rPr>
                            </m:ctrlPr>
                          </m:groupChrPr>
                          <m:e>
                            <m:sSup>
                              <m:sSupPr>
                                <m:ctrlPr>
                                  <a:rPr lang="pt-BR" i="1">
                                    <a:latin typeface="Cambria Math" panose="02040503050406030204" pitchFamily="18" charset="0"/>
                                  </a:rPr>
                                </m:ctrlPr>
                              </m:sSupPr>
                              <m:e>
                                <m:r>
                                  <a:rPr lang="en-US" i="1">
                                    <a:latin typeface="Cambria Math"/>
                                  </a:rPr>
                                  <m:t>𝑌</m:t>
                                </m:r>
                              </m:e>
                              <m:sup>
                                <m:r>
                                  <a:rPr lang="en-US" i="1">
                                    <a:latin typeface="Cambria Math"/>
                                  </a:rPr>
                                  <m:t>𝑑</m:t>
                                </m:r>
                              </m:sup>
                            </m:sSup>
                          </m:e>
                        </m:groupChr>
                      </m:e>
                      <m:lim>
                        <m:r>
                          <a:rPr lang="en-US" i="1">
                            <a:latin typeface="Cambria Math"/>
                          </a:rPr>
                          <m:t>𝐼𝑛𝑐𝑜𝑚𝑒</m:t>
                        </m:r>
                      </m:lim>
                    </m:limLow>
                    <m:r>
                      <a:rPr lang="en-US" i="1">
                        <a:latin typeface="Cambria Math"/>
                      </a:rPr>
                      <m:t>−</m:t>
                    </m:r>
                    <m:limLow>
                      <m:limLowPr>
                        <m:ctrlPr>
                          <a:rPr lang="pt-BR" i="1">
                            <a:latin typeface="Cambria Math" panose="02040503050406030204" pitchFamily="18" charset="0"/>
                          </a:rPr>
                        </m:ctrlPr>
                      </m:limLowPr>
                      <m:e>
                        <m:groupChr>
                          <m:groupChrPr>
                            <m:chr m:val="⏟"/>
                            <m:ctrlPr>
                              <a:rPr lang="pt-BR" i="1">
                                <a:latin typeface="Cambria Math" panose="02040503050406030204" pitchFamily="18" charset="0"/>
                              </a:rPr>
                            </m:ctrlPr>
                          </m:groupChrPr>
                          <m:e>
                            <m:d>
                              <m:dPr>
                                <m:ctrlPr>
                                  <a:rPr lang="pt-BR" i="1">
                                    <a:latin typeface="Cambria Math" panose="02040503050406030204" pitchFamily="18" charset="0"/>
                                  </a:rPr>
                                </m:ctrlPr>
                              </m:dPr>
                              <m:e>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𝐺</m:t>
                                </m:r>
                              </m:e>
                            </m:d>
                          </m:e>
                        </m:groupChr>
                      </m:e>
                      <m:lim>
                        <m:r>
                          <a:rPr lang="en-US" i="1">
                            <a:latin typeface="Cambria Math"/>
                          </a:rPr>
                          <m:t>𝐸𝑥𝑝𝑒𝑛𝑑𝑖𝑡𝑢𝑟𝑒𝑠</m:t>
                        </m:r>
                      </m:lim>
                    </m:limLow>
                    <m:r>
                      <a:rPr lang="en-US" i="1">
                        <a:latin typeface="Cambria Math"/>
                      </a:rPr>
                      <m:t>=</m:t>
                    </m:r>
                    <m:r>
                      <a:rPr lang="en-US" i="1">
                        <a:latin typeface="Cambria Math"/>
                      </a:rPr>
                      <m:t>𝐶𝐴</m:t>
                    </m:r>
                  </m:oMath>
                </a14:m>
                <a:r>
                  <a:rPr lang="en-US" dirty="0"/>
                  <a:t>,	(2.5)</a:t>
                </a:r>
                <a:endParaRPr lang="pt-BR" dirty="0"/>
              </a:p>
              <a:p>
                <a:pPr marL="45720" indent="0">
                  <a:buNone/>
                </a:pPr>
                <a:r>
                  <a:rPr lang="en-US" dirty="0"/>
                  <a:t> </a:t>
                </a:r>
                <a:endParaRPr lang="pt-BR" dirty="0"/>
              </a:p>
              <a:p>
                <a:pPr lvl="1"/>
                <a:r>
                  <a:rPr lang="en-US" dirty="0" smtClean="0"/>
                  <a:t>when </a:t>
                </a:r>
                <a:r>
                  <a:rPr lang="en-US" dirty="0"/>
                  <a:t>the current-account balance is positive, income is greater than expenditures in a country. </a:t>
                </a:r>
                <a:endParaRPr lang="en-US" dirty="0" smtClean="0"/>
              </a:p>
              <a:p>
                <a:pPr lvl="1"/>
                <a:endParaRPr lang="en-US" dirty="0" smtClean="0"/>
              </a:p>
              <a:p>
                <a:pPr lvl="1"/>
                <a:r>
                  <a:rPr lang="en-US" dirty="0" smtClean="0"/>
                  <a:t>In </a:t>
                </a:r>
                <a:r>
                  <a:rPr lang="en-US" dirty="0"/>
                  <a:t>this case, the country can lend to the rest of the world. </a:t>
                </a:r>
                <a:endParaRPr lang="en-US" dirty="0" smtClean="0"/>
              </a:p>
              <a:p>
                <a:pPr lvl="1"/>
                <a:endParaRPr lang="en-US" dirty="0"/>
              </a:p>
              <a:p>
                <a:pPr lvl="1"/>
                <a:r>
                  <a:rPr lang="en-US" dirty="0" smtClean="0"/>
                  <a:t>When </a:t>
                </a:r>
                <a:r>
                  <a:rPr lang="en-US" dirty="0"/>
                  <a:t>the current-account balance is negative, the national income is less than expenditures and the country borrows from the rest of the world.</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r="-870"/>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smtClean="0"/>
              <a:t>Current</a:t>
            </a:r>
            <a:r>
              <a:rPr lang="pt-BR" dirty="0" smtClean="0"/>
              <a:t> </a:t>
            </a:r>
            <a:r>
              <a:rPr lang="pt-BR" dirty="0" err="1" smtClean="0"/>
              <a:t>Account</a:t>
            </a:r>
            <a:r>
              <a:rPr lang="pt-BR" dirty="0" smtClean="0"/>
              <a:t>, </a:t>
            </a:r>
            <a:r>
              <a:rPr lang="pt-BR" dirty="0" err="1" smtClean="0"/>
              <a:t>Income</a:t>
            </a:r>
            <a:r>
              <a:rPr lang="pt-BR" dirty="0" smtClean="0"/>
              <a:t> </a:t>
            </a:r>
            <a:r>
              <a:rPr lang="pt-BR" dirty="0" err="1" smtClean="0"/>
              <a:t>and</a:t>
            </a:r>
            <a:r>
              <a:rPr lang="pt-BR" dirty="0" smtClean="0"/>
              <a:t> </a:t>
            </a:r>
            <a:r>
              <a:rPr lang="pt-BR" dirty="0" err="1" smtClean="0"/>
              <a:t>Expenditures</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23</a:t>
            </a:fld>
            <a:endParaRPr lang="pt-BR"/>
          </a:p>
        </p:txBody>
      </p:sp>
    </p:spTree>
    <p:extLst>
      <p:ext uri="{BB962C8B-B14F-4D97-AF65-F5344CB8AC3E}">
        <p14:creationId xmlns:p14="http://schemas.microsoft.com/office/powerpoint/2010/main" val="3119253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fontScale="92500" lnSpcReduction="20000"/>
              </a:bodyPr>
              <a:lstStyle/>
              <a:p>
                <a:r>
                  <a:rPr lang="en-US" dirty="0" smtClean="0"/>
                  <a:t>Another way to interpret equation (2.4) is by identifying private savings (</a:t>
                </a:r>
                <a14:m>
                  <m:oMath xmlns:m="http://schemas.openxmlformats.org/officeDocument/2006/math">
                    <m:sSup>
                      <m:sSupPr>
                        <m:ctrlPr>
                          <a:rPr lang="pt-BR" i="1">
                            <a:latin typeface="Cambria Math" panose="02040503050406030204" pitchFamily="18" charset="0"/>
                          </a:rPr>
                        </m:ctrlPr>
                      </m:sSupPr>
                      <m:e>
                        <m:r>
                          <a:rPr lang="en-US" i="1">
                            <a:latin typeface="Cambria Math"/>
                          </a:rPr>
                          <m:t>𝑆</m:t>
                        </m:r>
                      </m:e>
                      <m:sup>
                        <m:r>
                          <a:rPr lang="en-US" i="1">
                            <a:latin typeface="Cambria Math"/>
                          </a:rPr>
                          <m:t>𝑃</m:t>
                        </m:r>
                      </m:sup>
                    </m:sSup>
                  </m:oMath>
                </a14:m>
                <a:r>
                  <a:rPr lang="en-US" dirty="0" smtClean="0"/>
                  <a:t>) </a:t>
                </a:r>
                <a:r>
                  <a:rPr lang="en-US" dirty="0"/>
                  <a:t>and government savings </a:t>
                </a:r>
                <a:r>
                  <a:rPr lang="en-US" dirty="0" smtClean="0"/>
                  <a:t>(</a:t>
                </a:r>
                <a14:m>
                  <m:oMath xmlns:m="http://schemas.openxmlformats.org/officeDocument/2006/math">
                    <m:sSup>
                      <m:sSupPr>
                        <m:ctrlPr>
                          <a:rPr lang="pt-BR" i="1">
                            <a:latin typeface="Cambria Math" panose="02040503050406030204" pitchFamily="18" charset="0"/>
                          </a:rPr>
                        </m:ctrlPr>
                      </m:sSupPr>
                      <m:e>
                        <m:r>
                          <a:rPr lang="en-US" i="1">
                            <a:latin typeface="Cambria Math"/>
                          </a:rPr>
                          <m:t>𝑆</m:t>
                        </m:r>
                      </m:e>
                      <m:sup>
                        <m:r>
                          <a:rPr lang="pt-BR" b="0" i="1" smtClean="0">
                            <a:latin typeface="Cambria Math"/>
                          </a:rPr>
                          <m:t>𝑔</m:t>
                        </m:r>
                      </m:sup>
                    </m:sSup>
                  </m:oMath>
                </a14:m>
                <a:r>
                  <a:rPr lang="en-US" dirty="0" smtClean="0"/>
                  <a:t>) </a:t>
                </a:r>
                <a:r>
                  <a:rPr lang="en-US" dirty="0"/>
                  <a:t>in the equation. </a:t>
                </a:r>
                <a:endParaRPr lang="en-US" dirty="0" smtClean="0"/>
              </a:p>
              <a:p>
                <a:endParaRPr lang="en-US" dirty="0" smtClean="0"/>
              </a:p>
              <a:p>
                <a:r>
                  <a:rPr lang="en-US" dirty="0" smtClean="0"/>
                  <a:t>We add </a:t>
                </a:r>
                <a:r>
                  <a:rPr lang="en-US" dirty="0"/>
                  <a:t>and subtract taxes </a:t>
                </a:r>
                <a:r>
                  <a:rPr lang="en-US" dirty="0" smtClean="0"/>
                  <a:t>(</a:t>
                </a:r>
                <a14:m>
                  <m:oMath xmlns:m="http://schemas.openxmlformats.org/officeDocument/2006/math">
                    <m:r>
                      <a:rPr lang="en-US" i="1">
                        <a:latin typeface="Cambria Math"/>
                      </a:rPr>
                      <m:t>𝑇</m:t>
                    </m:r>
                  </m:oMath>
                </a14:m>
                <a:r>
                  <a:rPr lang="en-US" dirty="0" smtClean="0"/>
                  <a:t>) </a:t>
                </a:r>
                <a:r>
                  <a:rPr lang="en-US" dirty="0"/>
                  <a:t>on the left side of equation (2.5), thus obtaining:</a:t>
                </a:r>
                <a:endParaRPr lang="pt-BR" dirty="0"/>
              </a:p>
              <a:p>
                <a:pPr marL="45720" indent="0">
                  <a:buNone/>
                </a:pPr>
                <a:endParaRPr lang="pt-BR" dirty="0"/>
              </a:p>
              <a:p>
                <a:pPr marL="45720" indent="0">
                  <a:buNone/>
                </a:pPr>
                <a14:m>
                  <m:oMathPara xmlns:m="http://schemas.openxmlformats.org/officeDocument/2006/math">
                    <m:oMathParaPr>
                      <m:jc m:val="centerGroup"/>
                    </m:oMathParaPr>
                    <m:oMath xmlns:m="http://schemas.openxmlformats.org/officeDocument/2006/math">
                      <m:d>
                        <m:dPr>
                          <m:ctrlPr>
                            <a:rPr lang="pt-BR" i="1">
                              <a:latin typeface="Cambria Math" panose="02040503050406030204" pitchFamily="18" charset="0"/>
                            </a:rPr>
                          </m:ctrlPr>
                        </m:dPr>
                        <m:e>
                          <m:sSup>
                            <m:sSupPr>
                              <m:ctrlPr>
                                <a:rPr lang="pt-BR" i="1">
                                  <a:latin typeface="Cambria Math" panose="02040503050406030204" pitchFamily="18" charset="0"/>
                                </a:rPr>
                              </m:ctrlPr>
                            </m:sSupPr>
                            <m:e>
                              <m:r>
                                <a:rPr lang="en-US" i="1">
                                  <a:latin typeface="Cambria Math"/>
                                </a:rPr>
                                <m:t>𝑌</m:t>
                              </m:r>
                            </m:e>
                            <m:sup>
                              <m:r>
                                <a:rPr lang="en-US" i="1">
                                  <a:latin typeface="Cambria Math"/>
                                </a:rPr>
                                <m:t>𝑑</m:t>
                              </m:r>
                            </m:sup>
                          </m:sSup>
                          <m:r>
                            <a:rPr lang="en-US" i="1">
                              <a:latin typeface="Cambria Math"/>
                            </a:rPr>
                            <m:t>−</m:t>
                          </m:r>
                          <m:r>
                            <a:rPr lang="en-US" i="1">
                              <a:latin typeface="Cambria Math"/>
                            </a:rPr>
                            <m:t>𝑇</m:t>
                          </m:r>
                          <m:r>
                            <a:rPr lang="en-US" i="1">
                              <a:latin typeface="Cambria Math"/>
                            </a:rPr>
                            <m:t>−</m:t>
                          </m:r>
                          <m:r>
                            <a:rPr lang="en-US" i="1">
                              <a:latin typeface="Cambria Math"/>
                            </a:rPr>
                            <m:t>𝐶</m:t>
                          </m:r>
                        </m:e>
                      </m:d>
                      <m:r>
                        <a:rPr lang="en-US" i="1">
                          <a:latin typeface="Cambria Math"/>
                        </a:rPr>
                        <m:t>+</m:t>
                      </m:r>
                      <m:d>
                        <m:dPr>
                          <m:ctrlPr>
                            <a:rPr lang="pt-BR" i="1">
                              <a:latin typeface="Cambria Math" panose="02040503050406030204" pitchFamily="18" charset="0"/>
                            </a:rPr>
                          </m:ctrlPr>
                        </m:dPr>
                        <m:e>
                          <m:r>
                            <a:rPr lang="en-US" i="1">
                              <a:latin typeface="Cambria Math"/>
                            </a:rPr>
                            <m:t>𝑇</m:t>
                          </m:r>
                          <m:r>
                            <a:rPr lang="en-US" i="1">
                              <a:latin typeface="Cambria Math"/>
                            </a:rPr>
                            <m:t>−</m:t>
                          </m:r>
                          <m:r>
                            <a:rPr lang="en-US" i="1">
                              <a:latin typeface="Cambria Math"/>
                            </a:rPr>
                            <m:t>𝐺</m:t>
                          </m:r>
                        </m:e>
                      </m:d>
                      <m:r>
                        <a:rPr lang="en-US" i="1">
                          <a:latin typeface="Cambria Math"/>
                        </a:rPr>
                        <m:t>−</m:t>
                      </m:r>
                      <m:r>
                        <a:rPr lang="en-US" i="1">
                          <a:latin typeface="Cambria Math"/>
                        </a:rPr>
                        <m:t>𝐼</m:t>
                      </m:r>
                      <m:r>
                        <a:rPr lang="en-US" i="1">
                          <a:latin typeface="Cambria Math"/>
                        </a:rPr>
                        <m:t>=</m:t>
                      </m:r>
                      <m:r>
                        <a:rPr lang="en-US" i="1">
                          <a:latin typeface="Cambria Math"/>
                        </a:rPr>
                        <m:t>𝐶𝐴</m:t>
                      </m:r>
                    </m:oMath>
                  </m:oMathPara>
                </a14:m>
                <a:endParaRPr lang="pt-BR" dirty="0" smtClean="0"/>
              </a:p>
              <a:p>
                <a:pPr marL="45720" indent="0">
                  <a:buNone/>
                </a:pPr>
                <a:endParaRPr lang="pt-BR" dirty="0" smtClean="0"/>
              </a:p>
              <a:p>
                <a:pPr marL="45720" indent="0">
                  <a:buNone/>
                </a:pPr>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en-US" i="1">
                              <a:latin typeface="Cambria Math"/>
                            </a:rPr>
                            <m:t>𝑆</m:t>
                          </m:r>
                        </m:e>
                        <m:sup>
                          <m:r>
                            <a:rPr lang="en-US" i="1">
                              <a:latin typeface="Cambria Math"/>
                            </a:rPr>
                            <m:t>𝑃</m:t>
                          </m:r>
                        </m:sup>
                      </m:sSup>
                      <m:r>
                        <a:rPr lang="en-US" i="1">
                          <a:latin typeface="Cambria Math"/>
                        </a:rPr>
                        <m:t>+</m:t>
                      </m:r>
                      <m:sSup>
                        <m:sSupPr>
                          <m:ctrlPr>
                            <a:rPr lang="pt-BR" i="1">
                              <a:latin typeface="Cambria Math" panose="02040503050406030204" pitchFamily="18" charset="0"/>
                            </a:rPr>
                          </m:ctrlPr>
                        </m:sSupPr>
                        <m:e>
                          <m:r>
                            <a:rPr lang="en-US" i="1">
                              <a:latin typeface="Cambria Math"/>
                            </a:rPr>
                            <m:t>𝑆</m:t>
                          </m:r>
                        </m:e>
                        <m:sup>
                          <m:r>
                            <a:rPr lang="en-US" i="1">
                              <a:latin typeface="Cambria Math"/>
                            </a:rPr>
                            <m:t>𝑔</m:t>
                          </m:r>
                        </m:sup>
                      </m:sSup>
                      <m:r>
                        <a:rPr lang="en-US" i="1">
                          <a:latin typeface="Cambria Math"/>
                        </a:rPr>
                        <m:t>−</m:t>
                      </m:r>
                      <m:r>
                        <a:rPr lang="en-US" i="1">
                          <a:latin typeface="Cambria Math"/>
                        </a:rPr>
                        <m:t>𝐼</m:t>
                      </m:r>
                      <m:r>
                        <a:rPr lang="en-US" i="1">
                          <a:latin typeface="Cambria Math"/>
                        </a:rPr>
                        <m:t>=</m:t>
                      </m:r>
                      <m:r>
                        <a:rPr lang="en-US" i="1">
                          <a:latin typeface="Cambria Math"/>
                        </a:rPr>
                        <m:t>𝐶𝐴</m:t>
                      </m:r>
                    </m:oMath>
                  </m:oMathPara>
                </a14:m>
                <a:endParaRPr lang="pt-BR" dirty="0"/>
              </a:p>
              <a:p>
                <a:pPr marL="45720" indent="0">
                  <a:buNone/>
                </a:pPr>
                <a:endParaRPr lang="pt-BR" dirty="0"/>
              </a:p>
              <a:p>
                <a:pPr lvl="1">
                  <a:buFont typeface="Wingdings" panose="05000000000000000000" pitchFamily="2" charset="2"/>
                  <a:buChar char="Ø"/>
                </a:pPr>
                <a:r>
                  <a:rPr lang="en-US" dirty="0" smtClean="0"/>
                  <a:t>A </a:t>
                </a:r>
                <a:r>
                  <a:rPr lang="en-US" dirty="0"/>
                  <a:t>deficit in current account means that investment in the country is greater than savings. </a:t>
                </a:r>
                <a:endParaRPr lang="en-US" dirty="0" smtClean="0"/>
              </a:p>
              <a:p>
                <a:pPr>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The </a:t>
                </a:r>
                <a:r>
                  <a:rPr lang="en-US" dirty="0"/>
                  <a:t>equation also shows that a reduction of the account deficit has as a counterpart an increase in savings and/or a reduction in investment.</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fr-FR">
                    <a:noFill/>
                  </a:rPr>
                  <a:t> </a:t>
                </a:r>
              </a:p>
            </p:txBody>
          </p:sp>
        </mc:Fallback>
      </mc:AlternateContent>
      <p:sp>
        <p:nvSpPr>
          <p:cNvPr id="3" name="Título 2"/>
          <p:cNvSpPr>
            <a:spLocks noGrp="1"/>
          </p:cNvSpPr>
          <p:nvPr>
            <p:ph type="title"/>
          </p:nvPr>
        </p:nvSpPr>
        <p:spPr/>
        <p:txBody>
          <a:bodyPr/>
          <a:lstStyle/>
          <a:p>
            <a:r>
              <a:rPr lang="pt-BR" dirty="0" err="1"/>
              <a:t>Current</a:t>
            </a:r>
            <a:r>
              <a:rPr lang="pt-BR" dirty="0"/>
              <a:t> </a:t>
            </a:r>
            <a:r>
              <a:rPr lang="pt-BR" dirty="0" err="1"/>
              <a:t>Account</a:t>
            </a:r>
            <a:r>
              <a:rPr lang="pt-BR" dirty="0"/>
              <a:t>, </a:t>
            </a:r>
            <a:r>
              <a:rPr lang="pt-BR" dirty="0" err="1" smtClean="0"/>
              <a:t>Savings</a:t>
            </a:r>
            <a:r>
              <a:rPr lang="pt-BR" dirty="0" smtClean="0"/>
              <a:t> </a:t>
            </a:r>
            <a:r>
              <a:rPr lang="pt-BR" dirty="0" err="1" smtClean="0"/>
              <a:t>and</a:t>
            </a:r>
            <a:r>
              <a:rPr lang="pt-BR" dirty="0" smtClean="0"/>
              <a:t> </a:t>
            </a:r>
            <a:r>
              <a:rPr lang="pt-BR" dirty="0" err="1" smtClean="0"/>
              <a:t>Investment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24</a:t>
            </a:fld>
            <a:endParaRPr lang="pt-BR"/>
          </a:p>
        </p:txBody>
      </p:sp>
    </p:spTree>
    <p:extLst>
      <p:ext uri="{BB962C8B-B14F-4D97-AF65-F5344CB8AC3E}">
        <p14:creationId xmlns:p14="http://schemas.microsoft.com/office/powerpoint/2010/main" val="108996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20000"/>
          </a:bodyPr>
          <a:lstStyle/>
          <a:p>
            <a:r>
              <a:rPr lang="en-US" dirty="0" smtClean="0"/>
              <a:t>During </a:t>
            </a:r>
            <a:r>
              <a:rPr lang="en-US" dirty="0"/>
              <a:t>the 2000s, China was accused of maintaining its currency depreciated, generating trade surpluses and, consequently, very high current-account surpluses. </a:t>
            </a:r>
            <a:endParaRPr lang="en-US" dirty="0" smtClean="0"/>
          </a:p>
          <a:p>
            <a:endParaRPr lang="en-US" dirty="0"/>
          </a:p>
          <a:p>
            <a:r>
              <a:rPr lang="en-US" dirty="0"/>
              <a:t>According to what we will see in Chapter 5, the exchange rate is associated with the current account in such a way that the current-account surplus has as its counterpart a more depreciated currency. </a:t>
            </a:r>
            <a:endParaRPr lang="en-US" dirty="0" smtClean="0"/>
          </a:p>
          <a:p>
            <a:endParaRPr lang="en-US" dirty="0" smtClean="0"/>
          </a:p>
          <a:p>
            <a:r>
              <a:rPr lang="en-US" dirty="0" smtClean="0"/>
              <a:t>From (2.6): the high CA surpluses (and over-depreciated currency) </a:t>
            </a:r>
            <a:r>
              <a:rPr lang="en-US" dirty="0"/>
              <a:t>was, actually, the result of high savings. </a:t>
            </a:r>
            <a:endParaRPr lang="en-US" dirty="0" smtClean="0"/>
          </a:p>
          <a:p>
            <a:endParaRPr lang="en-US" dirty="0" smtClean="0"/>
          </a:p>
          <a:p>
            <a:r>
              <a:rPr lang="en-US" dirty="0" smtClean="0"/>
              <a:t>There </a:t>
            </a:r>
            <a:r>
              <a:rPr lang="en-US" dirty="0"/>
              <a:t>is no way to alter the exchange rate by brute force to solve the problem. </a:t>
            </a:r>
            <a:endParaRPr lang="en-US" dirty="0" smtClean="0"/>
          </a:p>
          <a:p>
            <a:endParaRPr lang="en-US" dirty="0" smtClean="0"/>
          </a:p>
          <a:p>
            <a:r>
              <a:rPr lang="en-US" dirty="0" smtClean="0"/>
              <a:t>It </a:t>
            </a:r>
            <a:r>
              <a:rPr lang="en-US" dirty="0"/>
              <a:t>is necessary to change the incentives for investment and savings for the economy to come to save less and invest more. </a:t>
            </a:r>
            <a:endParaRPr lang="en-US" dirty="0" smtClean="0"/>
          </a:p>
          <a:p>
            <a:pPr lvl="1"/>
            <a:r>
              <a:rPr lang="en-US" dirty="0" smtClean="0"/>
              <a:t>Consequently</a:t>
            </a:r>
            <a:r>
              <a:rPr lang="en-US" dirty="0"/>
              <a:t>, the surplus in current account will reduce and bring about a more appreciated exchange rate.</a:t>
            </a:r>
            <a:endParaRPr lang="pt-BR" dirty="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25</a:t>
            </a:fld>
            <a:endParaRPr lang="pt-BR"/>
          </a:p>
        </p:txBody>
      </p:sp>
      <p:sp>
        <p:nvSpPr>
          <p:cNvPr id="4" name="Título 3"/>
          <p:cNvSpPr>
            <a:spLocks noGrp="1"/>
          </p:cNvSpPr>
          <p:nvPr>
            <p:ph type="title"/>
          </p:nvPr>
        </p:nvSpPr>
        <p:spPr/>
        <p:txBody>
          <a:bodyPr/>
          <a:lstStyle/>
          <a:p>
            <a:r>
              <a:rPr lang="en-US" dirty="0"/>
              <a:t>The Chinese Exchange Rate </a:t>
            </a:r>
            <a:endParaRPr lang="pt-BR" dirty="0"/>
          </a:p>
        </p:txBody>
      </p:sp>
    </p:spTree>
    <p:extLst>
      <p:ext uri="{BB962C8B-B14F-4D97-AF65-F5344CB8AC3E}">
        <p14:creationId xmlns:p14="http://schemas.microsoft.com/office/powerpoint/2010/main" val="3862389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en-US" dirty="0" smtClean="0"/>
              <a:t>Important: equation </a:t>
            </a:r>
            <a:r>
              <a:rPr lang="en-US" dirty="0"/>
              <a:t>(2.6) is an accounting </a:t>
            </a:r>
            <a:r>
              <a:rPr lang="en-US" dirty="0" smtClean="0"/>
              <a:t>identity. </a:t>
            </a:r>
          </a:p>
          <a:p>
            <a:pPr lvl="1"/>
            <a:r>
              <a:rPr lang="en-US" dirty="0" smtClean="0"/>
              <a:t>It </a:t>
            </a:r>
            <a:r>
              <a:rPr lang="en-US" dirty="0"/>
              <a:t>is true regardless of ideologies or viewpoints regarding how the economy functions. </a:t>
            </a:r>
            <a:endParaRPr lang="en-US" dirty="0" smtClean="0"/>
          </a:p>
          <a:p>
            <a:pPr lvl="1"/>
            <a:r>
              <a:rPr lang="en-US" dirty="0" smtClean="0"/>
              <a:t>It </a:t>
            </a:r>
            <a:r>
              <a:rPr lang="en-US" dirty="0"/>
              <a:t>defines the relation between economic variables, but does not indicate the causality between them. </a:t>
            </a:r>
            <a:endParaRPr lang="en-US" dirty="0" smtClean="0"/>
          </a:p>
          <a:p>
            <a:endParaRPr lang="en-US" dirty="0" smtClean="0"/>
          </a:p>
          <a:p>
            <a:r>
              <a:rPr lang="en-US" dirty="0" smtClean="0"/>
              <a:t>To </a:t>
            </a:r>
            <a:r>
              <a:rPr lang="en-US" dirty="0"/>
              <a:t>know, for instance, </a:t>
            </a:r>
            <a:r>
              <a:rPr lang="en-US" dirty="0" smtClean="0"/>
              <a:t>what </a:t>
            </a:r>
            <a:r>
              <a:rPr lang="en-US" dirty="0"/>
              <a:t>type of economic policy to use to affect the current-account balance, one must understand the way the economy works, what the motivations are for the economic agents, and how the variables relate to each other</a:t>
            </a:r>
            <a:r>
              <a:rPr lang="en-US" dirty="0" smtClean="0"/>
              <a:t>.</a:t>
            </a:r>
          </a:p>
          <a:p>
            <a:endParaRPr lang="en-US" dirty="0" smtClean="0"/>
          </a:p>
          <a:p>
            <a:r>
              <a:rPr lang="en-US" dirty="0" smtClean="0"/>
              <a:t>Any </a:t>
            </a:r>
            <a:r>
              <a:rPr lang="en-US" dirty="0"/>
              <a:t>economic model must obey the rules of the economy, among them the accounting identities of national accounts and balance of payments</a:t>
            </a:r>
            <a:r>
              <a:rPr lang="en-US" dirty="0" smtClean="0"/>
              <a:t>.</a:t>
            </a:r>
            <a:endParaRPr lang="pt-BR" dirty="0"/>
          </a:p>
        </p:txBody>
      </p:sp>
      <p:sp>
        <p:nvSpPr>
          <p:cNvPr id="3" name="Título 2"/>
          <p:cNvSpPr>
            <a:spLocks noGrp="1"/>
          </p:cNvSpPr>
          <p:nvPr>
            <p:ph type="title"/>
          </p:nvPr>
        </p:nvSpPr>
        <p:spPr/>
        <p:txBody>
          <a:bodyPr/>
          <a:lstStyle/>
          <a:p>
            <a:r>
              <a:rPr lang="pt-BR" dirty="0" err="1" smtClean="0"/>
              <a:t>Accounting</a:t>
            </a:r>
            <a:r>
              <a:rPr lang="pt-BR" dirty="0" smtClean="0"/>
              <a:t> </a:t>
            </a:r>
            <a:r>
              <a:rPr lang="pt-BR" dirty="0" err="1" smtClean="0"/>
              <a:t>Identity</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26</a:t>
            </a:fld>
            <a:endParaRPr lang="pt-BR"/>
          </a:p>
        </p:txBody>
      </p:sp>
    </p:spTree>
    <p:extLst>
      <p:ext uri="{BB962C8B-B14F-4D97-AF65-F5344CB8AC3E}">
        <p14:creationId xmlns:p14="http://schemas.microsoft.com/office/powerpoint/2010/main" val="94959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solidFill>
                  <a:schemeClr val="accent5">
                    <a:lumMod val="75000"/>
                  </a:schemeClr>
                </a:solidFill>
              </a:rPr>
              <a:t>Balance </a:t>
            </a:r>
            <a:r>
              <a:rPr lang="en-US" dirty="0">
                <a:solidFill>
                  <a:schemeClr val="accent5">
                    <a:lumMod val="75000"/>
                  </a:schemeClr>
                </a:solidFill>
              </a:rPr>
              <a:t>of Payments </a:t>
            </a:r>
            <a:r>
              <a:rPr lang="en-US" dirty="0" smtClean="0">
                <a:solidFill>
                  <a:schemeClr val="accent5">
                    <a:lumMod val="75000"/>
                  </a:schemeClr>
                </a:solidFill>
              </a:rPr>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05671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smtClean="0"/>
                  <a:t>Double-entry system: a </a:t>
                </a:r>
                <a:r>
                  <a:rPr lang="en-US" dirty="0"/>
                  <a:t>credit in one account always corresponds to a debit in another. </a:t>
                </a:r>
                <a:endParaRPr lang="en-US" dirty="0" smtClean="0"/>
              </a:p>
              <a:p>
                <a:pPr lvl="1"/>
                <a:r>
                  <a:rPr lang="en-US" dirty="0" smtClean="0"/>
                  <a:t>Therefore</a:t>
                </a:r>
                <a:r>
                  <a:rPr lang="en-US" dirty="0"/>
                  <a:t>, by construction, the sum of the balances in current account (CA), capital account (KA), and financial account (FA) </a:t>
                </a:r>
                <a:r>
                  <a:rPr lang="en-US" dirty="0" smtClean="0"/>
                  <a:t>should equal zero</a:t>
                </a:r>
                <a:r>
                  <a:rPr lang="en-US" dirty="0"/>
                  <a:t>:</a:t>
                </a:r>
                <a:endParaRPr lang="pt-BR" dirty="0"/>
              </a:p>
              <a:p>
                <a:endParaRPr lang="pt-BR" dirty="0"/>
              </a:p>
              <a:p>
                <a:pPr marL="45720" indent="0">
                  <a:buNone/>
                </a:pPr>
                <a:r>
                  <a:rPr lang="en-US" dirty="0" smtClean="0"/>
                  <a:t>		</a:t>
                </a:r>
                <a:r>
                  <a:rPr lang="en-US" dirty="0"/>
                  <a:t>	</a:t>
                </a:r>
                <a14:m>
                  <m:oMath xmlns:m="http://schemas.openxmlformats.org/officeDocument/2006/math">
                    <m:r>
                      <a:rPr lang="en-US" i="1">
                        <a:latin typeface="Cambria Math"/>
                      </a:rPr>
                      <m:t>𝐶𝐴</m:t>
                    </m:r>
                    <m:r>
                      <a:rPr lang="en-US" i="1">
                        <a:latin typeface="Cambria Math"/>
                      </a:rPr>
                      <m:t>+</m:t>
                    </m:r>
                    <m:r>
                      <a:rPr lang="en-US" i="1">
                        <a:latin typeface="Cambria Math"/>
                      </a:rPr>
                      <m:t>𝐾𝐴</m:t>
                    </m:r>
                    <m:r>
                      <a:rPr lang="en-US" i="1">
                        <a:latin typeface="Cambria Math"/>
                      </a:rPr>
                      <m:t>+</m:t>
                    </m:r>
                    <m:r>
                      <a:rPr lang="en-US" i="1">
                        <a:latin typeface="Cambria Math"/>
                      </a:rPr>
                      <m:t>𝐹𝐴</m:t>
                    </m:r>
                    <m:r>
                      <a:rPr lang="en-US" i="1">
                        <a:latin typeface="Cambria Math"/>
                      </a:rPr>
                      <m:t>=0</m:t>
                    </m:r>
                  </m:oMath>
                </a14:m>
                <a:r>
                  <a:rPr lang="en-US" dirty="0"/>
                  <a:t>	(2.7)</a:t>
                </a:r>
                <a:endParaRPr lang="pt-BR" dirty="0"/>
              </a:p>
              <a:p>
                <a:pPr marL="45720" indent="0">
                  <a:buNone/>
                </a:pPr>
                <a:r>
                  <a:rPr lang="en-US" dirty="0"/>
                  <a:t> </a:t>
                </a:r>
                <a:endParaRPr lang="pt-BR" dirty="0"/>
              </a:p>
              <a:p>
                <a:r>
                  <a:rPr lang="en-US" dirty="0" smtClean="0"/>
                  <a:t>Equation </a:t>
                </a:r>
                <a:r>
                  <a:rPr lang="en-US" dirty="0"/>
                  <a:t>(2.7) is an accounting identity: it is always true by the form of registry accounting. </a:t>
                </a:r>
                <a:r>
                  <a:rPr lang="en-US" dirty="0" smtClean="0"/>
                  <a:t>It can </a:t>
                </a:r>
                <a:r>
                  <a:rPr lang="en-US" dirty="0"/>
                  <a:t>be written as:</a:t>
                </a:r>
                <a:endParaRPr lang="pt-BR" dirty="0"/>
              </a:p>
              <a:p>
                <a:endParaRPr lang="pt-BR" dirty="0"/>
              </a:p>
              <a:p>
                <a:pPr marL="45720" indent="0">
                  <a:buNone/>
                </a:pPr>
                <a:r>
                  <a:rPr lang="en-US" dirty="0" smtClean="0"/>
                  <a:t>			</a:t>
                </a:r>
                <a14:m>
                  <m:oMath xmlns:m="http://schemas.openxmlformats.org/officeDocument/2006/math">
                    <m:r>
                      <a:rPr lang="en-US" i="1">
                        <a:latin typeface="Cambria Math"/>
                      </a:rPr>
                      <m:t>𝐶𝐴</m:t>
                    </m:r>
                    <m:r>
                      <a:rPr lang="en-US" i="1">
                        <a:latin typeface="Cambria Math"/>
                      </a:rPr>
                      <m:t>=−</m:t>
                    </m:r>
                    <m:r>
                      <a:rPr lang="en-US" i="1">
                        <a:latin typeface="Cambria Math"/>
                      </a:rPr>
                      <m:t>𝐾𝐴</m:t>
                    </m:r>
                    <m:r>
                      <a:rPr lang="en-US" i="1">
                        <a:latin typeface="Cambria Math"/>
                      </a:rPr>
                      <m:t>−</m:t>
                    </m:r>
                    <m:r>
                      <a:rPr lang="en-US" i="1">
                        <a:latin typeface="Cambria Math"/>
                      </a:rPr>
                      <m:t>𝐹𝐴</m:t>
                    </m:r>
                  </m:oMath>
                </a14:m>
                <a:r>
                  <a:rPr lang="pt-BR" dirty="0" smtClean="0"/>
                  <a:t>	 </a:t>
                </a:r>
                <a14:m>
                  <m:oMath xmlns:m="http://schemas.openxmlformats.org/officeDocument/2006/math">
                    <m:r>
                      <m:rPr>
                        <m:nor/>
                      </m:rPr>
                      <a:rPr lang="en-US" dirty="0"/>
                      <m:t>(2.</m:t>
                    </m:r>
                    <m:r>
                      <m:rPr>
                        <m:nor/>
                      </m:rPr>
                      <a:rPr lang="pt-BR" dirty="0"/>
                      <m:t>8</m:t>
                    </m:r>
                    <m:r>
                      <m:rPr>
                        <m:nor/>
                      </m:rPr>
                      <a:rPr lang="en-US" dirty="0"/>
                      <m:t>)</m:t>
                    </m:r>
                  </m:oMath>
                </a14:m>
                <a:endParaRPr lang="pt-BR" dirty="0"/>
              </a:p>
              <a:p>
                <a:pPr marL="45720" indent="0">
                  <a:buNone/>
                </a:pP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Espaço Reservado para Número de Slide 2"/>
          <p:cNvSpPr>
            <a:spLocks noGrp="1"/>
          </p:cNvSpPr>
          <p:nvPr>
            <p:ph type="sldNum" sz="quarter" idx="12"/>
          </p:nvPr>
        </p:nvSpPr>
        <p:spPr/>
        <p:txBody>
          <a:bodyPr/>
          <a:lstStyle/>
          <a:p>
            <a:fld id="{D2D54FD4-E6A3-4A1F-8C5C-1619D1E75EAA}" type="slidenum">
              <a:rPr lang="pt-BR" smtClean="0"/>
              <a:t>28</a:t>
            </a:fld>
            <a:endParaRPr lang="pt-BR"/>
          </a:p>
        </p:txBody>
      </p:sp>
      <p:sp>
        <p:nvSpPr>
          <p:cNvPr id="4" name="Título 3"/>
          <p:cNvSpPr>
            <a:spLocks noGrp="1"/>
          </p:cNvSpPr>
          <p:nvPr>
            <p:ph type="title"/>
          </p:nvPr>
        </p:nvSpPr>
        <p:spPr/>
        <p:txBody>
          <a:bodyPr/>
          <a:lstStyle/>
          <a:p>
            <a:r>
              <a:rPr lang="pt-BR" dirty="0"/>
              <a:t>Balance </a:t>
            </a:r>
            <a:r>
              <a:rPr lang="pt-BR" dirty="0" err="1"/>
              <a:t>of</a:t>
            </a:r>
            <a:r>
              <a:rPr lang="pt-BR" dirty="0"/>
              <a:t> </a:t>
            </a:r>
            <a:r>
              <a:rPr lang="pt-BR" dirty="0" err="1" smtClean="0"/>
              <a:t>Payments</a:t>
            </a:r>
            <a:r>
              <a:rPr lang="pt-BR" dirty="0" smtClean="0"/>
              <a:t>: </a:t>
            </a:r>
            <a:br>
              <a:rPr lang="pt-BR" dirty="0" smtClean="0"/>
            </a:br>
            <a:r>
              <a:rPr lang="pt-BR" dirty="0" err="1" smtClean="0"/>
              <a:t>Accounting</a:t>
            </a:r>
            <a:r>
              <a:rPr lang="pt-BR" dirty="0" smtClean="0"/>
              <a:t> </a:t>
            </a:r>
            <a:r>
              <a:rPr lang="pt-BR" dirty="0" err="1" smtClean="0"/>
              <a:t>Identity</a:t>
            </a:r>
            <a:endParaRPr lang="pt-BR" dirty="0"/>
          </a:p>
        </p:txBody>
      </p:sp>
    </p:spTree>
    <p:extLst>
      <p:ext uri="{BB962C8B-B14F-4D97-AF65-F5344CB8AC3E}">
        <p14:creationId xmlns:p14="http://schemas.microsoft.com/office/powerpoint/2010/main" val="3197878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smtClean="0"/>
                  <a:t>The </a:t>
                </a:r>
                <a:r>
                  <a:rPr lang="en-US" dirty="0"/>
                  <a:t>financial account balance corresponds to the variation of net indebtedness of a country. </a:t>
                </a:r>
                <a:endParaRPr lang="en-US" dirty="0" smtClean="0"/>
              </a:p>
              <a:p>
                <a:pPr lvl="1"/>
                <a:endParaRPr lang="en-US" dirty="0" smtClean="0"/>
              </a:p>
              <a:p>
                <a:pPr lvl="1"/>
                <a:r>
                  <a:rPr lang="en-US" dirty="0" smtClean="0"/>
                  <a:t>For </a:t>
                </a:r>
                <a:r>
                  <a:rPr lang="en-US" dirty="0"/>
                  <a:t>example, </a:t>
                </a:r>
                <a:r>
                  <a:rPr lang="en-US" dirty="0" smtClean="0"/>
                  <a:t>a </a:t>
                </a:r>
                <a:r>
                  <a:rPr lang="en-US" dirty="0"/>
                  <a:t>country with a current-account </a:t>
                </a:r>
                <a:r>
                  <a:rPr lang="en-US" dirty="0" smtClean="0"/>
                  <a:t>deficit needs </a:t>
                </a:r>
                <a:r>
                  <a:rPr lang="en-US" dirty="0"/>
                  <a:t>foreign </a:t>
                </a:r>
                <a:r>
                  <a:rPr lang="en-US" dirty="0" smtClean="0"/>
                  <a:t>financing: </a:t>
                </a:r>
                <a14:m>
                  <m:oMath xmlns:m="http://schemas.openxmlformats.org/officeDocument/2006/math">
                    <m:r>
                      <a:rPr lang="en-US" i="1">
                        <a:latin typeface="Cambria Math"/>
                      </a:rPr>
                      <m:t>𝐹𝐴</m:t>
                    </m:r>
                    <m:r>
                      <a:rPr lang="en-US" i="1">
                        <a:latin typeface="Cambria Math"/>
                      </a:rPr>
                      <m:t>&gt;0</m:t>
                    </m:r>
                  </m:oMath>
                </a14:m>
                <a:r>
                  <a:rPr lang="en-US" dirty="0"/>
                  <a:t>. </a:t>
                </a:r>
                <a:endParaRPr lang="en-US" dirty="0" smtClean="0"/>
              </a:p>
              <a:p>
                <a:pPr lvl="1"/>
                <a:endParaRPr lang="en-US" dirty="0" smtClean="0"/>
              </a:p>
              <a:p>
                <a:pPr lvl="1"/>
                <a:r>
                  <a:rPr lang="en-US" dirty="0" smtClean="0"/>
                  <a:t>If </a:t>
                </a:r>
                <a:r>
                  <a:rPr lang="en-US" dirty="0"/>
                  <a:t>this country is already in debt, </a:t>
                </a:r>
                <a:r>
                  <a:rPr lang="en-US" dirty="0" smtClean="0"/>
                  <a:t>there is an </a:t>
                </a:r>
                <a:r>
                  <a:rPr lang="en-US" dirty="0"/>
                  <a:t>increase in its foreign debt, or in the case of a net creditor country, </a:t>
                </a:r>
                <a:r>
                  <a:rPr lang="en-US" dirty="0" smtClean="0"/>
                  <a:t>there is a </a:t>
                </a:r>
                <a:r>
                  <a:rPr lang="en-US" dirty="0"/>
                  <a:t>net reduction in loans by the country to the rest of the world. </a:t>
                </a:r>
                <a:endParaRPr lang="en-US" dirty="0" smtClean="0"/>
              </a:p>
              <a:p>
                <a:pPr lvl="1"/>
                <a:endParaRPr lang="en-US" dirty="0" smtClean="0"/>
              </a:p>
              <a:p>
                <a:pPr lvl="1"/>
                <a:r>
                  <a:rPr lang="en-US" dirty="0" smtClean="0"/>
                  <a:t>In </a:t>
                </a:r>
                <a:r>
                  <a:rPr lang="en-US" dirty="0"/>
                  <a:t>terms of equation (2.8), </a:t>
                </a:r>
                <a:r>
                  <a:rPr lang="en-US" dirty="0" smtClean="0"/>
                  <a:t>the </a:t>
                </a:r>
                <a:r>
                  <a:rPr lang="en-US" dirty="0"/>
                  <a:t>indebtedness of a country increases or its credit decreases, according to the case, when </a:t>
                </a:r>
                <a14:m>
                  <m:oMath xmlns:m="http://schemas.openxmlformats.org/officeDocument/2006/math">
                    <m:r>
                      <a:rPr lang="en-US" i="1">
                        <a:latin typeface="Cambria Math"/>
                      </a:rPr>
                      <m:t>𝐶𝐴</m:t>
                    </m:r>
                    <m:r>
                      <a:rPr lang="en-US" i="1">
                        <a:latin typeface="Cambria Math"/>
                      </a:rPr>
                      <m:t>&lt;0</m:t>
                    </m:r>
                  </m:oMath>
                </a14:m>
                <a:r>
                  <a:rPr lang="en-US" dirty="0" smtClean="0"/>
                  <a:t>.</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r="-1087"/>
                </a:stretch>
              </a:blipFill>
            </p:spPr>
            <p:txBody>
              <a:bodyPr/>
              <a:lstStyle/>
              <a:p>
                <a:r>
                  <a:rPr lang="fr-FR">
                    <a:noFill/>
                  </a:rPr>
                  <a:t> </a:t>
                </a:r>
              </a:p>
            </p:txBody>
          </p:sp>
        </mc:Fallback>
      </mc:AlternateContent>
      <p:sp>
        <p:nvSpPr>
          <p:cNvPr id="3" name="Espaço Reservado para Número de Slide 2"/>
          <p:cNvSpPr>
            <a:spLocks noGrp="1"/>
          </p:cNvSpPr>
          <p:nvPr>
            <p:ph type="sldNum" sz="quarter" idx="12"/>
          </p:nvPr>
        </p:nvSpPr>
        <p:spPr/>
        <p:txBody>
          <a:bodyPr/>
          <a:lstStyle/>
          <a:p>
            <a:fld id="{D2D54FD4-E6A3-4A1F-8C5C-1619D1E75EAA}" type="slidenum">
              <a:rPr lang="pt-BR" smtClean="0"/>
              <a:t>29</a:t>
            </a:fld>
            <a:endParaRPr lang="pt-BR"/>
          </a:p>
        </p:txBody>
      </p:sp>
      <p:sp>
        <p:nvSpPr>
          <p:cNvPr id="4" name="Título 3"/>
          <p:cNvSpPr>
            <a:spLocks noGrp="1"/>
          </p:cNvSpPr>
          <p:nvPr>
            <p:ph type="title"/>
          </p:nvPr>
        </p:nvSpPr>
        <p:spPr/>
        <p:txBody>
          <a:bodyPr/>
          <a:lstStyle/>
          <a:p>
            <a:r>
              <a:rPr lang="pt-BR" dirty="0" err="1" smtClean="0"/>
              <a:t>Fin</a:t>
            </a:r>
            <a:r>
              <a:rPr lang="fr-FR" dirty="0" err="1" smtClean="0"/>
              <a:t>ancial</a:t>
            </a:r>
            <a:r>
              <a:rPr lang="fr-FR" dirty="0" smtClean="0"/>
              <a:t> </a:t>
            </a:r>
            <a:r>
              <a:rPr lang="fr-FR" dirty="0" err="1" smtClean="0"/>
              <a:t>Account</a:t>
            </a:r>
            <a:r>
              <a:rPr lang="fr-FR" dirty="0" smtClean="0"/>
              <a:t> and </a:t>
            </a:r>
            <a:r>
              <a:rPr lang="fr-FR" dirty="0" err="1" smtClean="0"/>
              <a:t>Indebtedness</a:t>
            </a:r>
            <a:endParaRPr lang="pt-BR" dirty="0"/>
          </a:p>
        </p:txBody>
      </p:sp>
    </p:spTree>
    <p:extLst>
      <p:ext uri="{BB962C8B-B14F-4D97-AF65-F5344CB8AC3E}">
        <p14:creationId xmlns:p14="http://schemas.microsoft.com/office/powerpoint/2010/main" val="1143123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296922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a:bodyPr>
              <a:lstStyle/>
              <a:p>
                <a:r>
                  <a:rPr lang="en-US" dirty="0" smtClean="0"/>
                  <a:t>Definition: </a:t>
                </a:r>
              </a:p>
              <a:p>
                <a:pPr lvl="1"/>
                <a14:m>
                  <m:oMath xmlns:m="http://schemas.openxmlformats.org/officeDocument/2006/math">
                    <m:r>
                      <a:rPr lang="en-US" i="1">
                        <a:latin typeface="Cambria Math"/>
                      </a:rPr>
                      <m:t>𝐹𝐾</m:t>
                    </m:r>
                    <m:r>
                      <a:rPr lang="en-US" i="1" smtClean="0">
                        <a:latin typeface="Cambria Math"/>
                      </a:rPr>
                      <m:t>𝐴</m:t>
                    </m:r>
                    <m:r>
                      <a:rPr lang="en-US" b="0" i="0" smtClean="0">
                        <a:latin typeface="Cambria Math"/>
                      </a:rPr>
                      <m:t>:</m:t>
                    </m:r>
                  </m:oMath>
                </a14:m>
                <a:r>
                  <a:rPr lang="en-US" dirty="0"/>
                  <a:t> financial-capital </a:t>
                </a:r>
                <a:r>
                  <a:rPr lang="en-US" dirty="0" smtClean="0"/>
                  <a:t>account = the </a:t>
                </a:r>
                <a:r>
                  <a:rPr lang="en-US" dirty="0"/>
                  <a:t>sum of the capital and financial </a:t>
                </a:r>
                <a:r>
                  <a:rPr lang="en-US" dirty="0" smtClean="0"/>
                  <a:t>balances, </a:t>
                </a:r>
                <a:r>
                  <a:rPr lang="en-US" dirty="0"/>
                  <a:t>excluding registers of reserve </a:t>
                </a:r>
                <a:r>
                  <a:rPr lang="en-US" dirty="0" smtClean="0"/>
                  <a:t>assets</a:t>
                </a:r>
              </a:p>
              <a:p>
                <a:pPr lvl="1"/>
                <a14:m>
                  <m:oMath xmlns:m="http://schemas.openxmlformats.org/officeDocument/2006/math">
                    <m:r>
                      <a:rPr lang="en-US" i="1">
                        <a:latin typeface="Cambria Math"/>
                      </a:rPr>
                      <m:t>∆</m:t>
                    </m:r>
                    <m:r>
                      <a:rPr lang="en-US" i="1">
                        <a:latin typeface="Cambria Math"/>
                      </a:rPr>
                      <m:t>𝑅</m:t>
                    </m:r>
                    <m:r>
                      <a:rPr lang="en-US" b="0" i="0" smtClean="0">
                        <a:latin typeface="Cambria Math"/>
                      </a:rPr>
                      <m:t>:</m:t>
                    </m:r>
                  </m:oMath>
                </a14:m>
                <a:r>
                  <a:rPr lang="en-US" dirty="0" smtClean="0"/>
                  <a:t> </a:t>
                </a:r>
                <a:r>
                  <a:rPr lang="en-US" dirty="0"/>
                  <a:t>variations in reserve assets. </a:t>
                </a:r>
                <a:endParaRPr lang="en-US" dirty="0" smtClean="0"/>
              </a:p>
              <a:p>
                <a:endParaRPr lang="en-US" dirty="0" smtClean="0"/>
              </a:p>
              <a:p>
                <a:r>
                  <a:rPr lang="en-US" dirty="0" smtClean="0"/>
                  <a:t>The </a:t>
                </a:r>
                <a:r>
                  <a:rPr lang="en-US" dirty="0"/>
                  <a:t>balance of payments, in this way, would be written as: </a:t>
                </a:r>
                <a:endParaRPr lang="pt-BR" dirty="0"/>
              </a:p>
              <a:p>
                <a:pPr marL="45720" indent="0">
                  <a:buNone/>
                </a:pPr>
                <a:r>
                  <a:rPr lang="en-US" dirty="0" smtClean="0"/>
                  <a:t>		</a:t>
                </a:r>
                <a14:m>
                  <m:oMath xmlns:m="http://schemas.openxmlformats.org/officeDocument/2006/math">
                    <m:r>
                      <a:rPr lang="en-US" i="1">
                        <a:latin typeface="Cambria Math"/>
                      </a:rPr>
                      <m:t>𝐶𝐴</m:t>
                    </m:r>
                    <m:r>
                      <a:rPr lang="en-US" i="1">
                        <a:latin typeface="Cambria Math"/>
                      </a:rPr>
                      <m:t>+</m:t>
                    </m:r>
                    <m:r>
                      <a:rPr lang="en-US" i="1">
                        <a:latin typeface="Cambria Math"/>
                      </a:rPr>
                      <m:t>𝐹𝐾𝐴</m:t>
                    </m:r>
                    <m:r>
                      <a:rPr lang="en-US" i="1">
                        <a:latin typeface="Cambria Math"/>
                      </a:rPr>
                      <m:t>=∆</m:t>
                    </m:r>
                    <m:r>
                      <a:rPr lang="en-US" i="1">
                        <a:latin typeface="Cambria Math"/>
                      </a:rPr>
                      <m:t>𝑅</m:t>
                    </m:r>
                  </m:oMath>
                </a14:m>
                <a:r>
                  <a:rPr lang="pt-BR" dirty="0" smtClean="0"/>
                  <a:t>	(2.9)</a:t>
                </a:r>
              </a:p>
              <a:p>
                <a:pPr>
                  <a:buFont typeface="Wingdings" panose="05000000000000000000" pitchFamily="2" charset="2"/>
                  <a:buChar char="§"/>
                </a:pPr>
                <a:endParaRPr lang="en-US" dirty="0" smtClean="0"/>
              </a:p>
              <a:p>
                <a:pPr>
                  <a:buFont typeface="Wingdings" panose="05000000000000000000" pitchFamily="2" charset="2"/>
                  <a:buChar char="Ø"/>
                </a:pPr>
                <a:r>
                  <a:rPr lang="en-US" dirty="0" smtClean="0"/>
                  <a:t>There </a:t>
                </a:r>
                <a:r>
                  <a:rPr lang="en-US" dirty="0"/>
                  <a:t>is always a reduction in reserve assets when the deficit in current account is not compensated by a corresponding surplus in the capital and financial accounts, </a:t>
                </a:r>
                <a:r>
                  <a:rPr lang="en-US" dirty="0" smtClean="0"/>
                  <a:t>that is, </a:t>
                </a:r>
                <a:r>
                  <a:rPr lang="en-US" dirty="0"/>
                  <a:t>if there is insufficient external financing.</a:t>
                </a:r>
                <a:endParaRPr lang="pt-BR" dirty="0"/>
              </a:p>
              <a:p>
                <a:pPr marL="45720" indent="0">
                  <a:buNone/>
                </a:pP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t="-692" r="-145"/>
                </a:stretch>
              </a:blipFill>
            </p:spPr>
            <p:txBody>
              <a:bodyPr/>
              <a:lstStyle/>
              <a:p>
                <a:r>
                  <a:rPr lang="fr-FR">
                    <a:noFill/>
                  </a:rPr>
                  <a:t> </a:t>
                </a:r>
              </a:p>
            </p:txBody>
          </p:sp>
        </mc:Fallback>
      </mc:AlternateContent>
      <p:sp>
        <p:nvSpPr>
          <p:cNvPr id="3" name="Espaço Reservado para Número de Slide 2"/>
          <p:cNvSpPr>
            <a:spLocks noGrp="1"/>
          </p:cNvSpPr>
          <p:nvPr>
            <p:ph type="sldNum" sz="quarter" idx="12"/>
          </p:nvPr>
        </p:nvSpPr>
        <p:spPr/>
        <p:txBody>
          <a:bodyPr/>
          <a:lstStyle/>
          <a:p>
            <a:fld id="{D2D54FD4-E6A3-4A1F-8C5C-1619D1E75EAA}" type="slidenum">
              <a:rPr lang="pt-BR" smtClean="0"/>
              <a:t>30</a:t>
            </a:fld>
            <a:endParaRPr lang="pt-BR"/>
          </a:p>
        </p:txBody>
      </p:sp>
      <p:sp>
        <p:nvSpPr>
          <p:cNvPr id="4" name="Título 3"/>
          <p:cNvSpPr>
            <a:spLocks noGrp="1"/>
          </p:cNvSpPr>
          <p:nvPr>
            <p:ph type="title"/>
          </p:nvPr>
        </p:nvSpPr>
        <p:spPr/>
        <p:txBody>
          <a:bodyPr/>
          <a:lstStyle/>
          <a:p>
            <a:r>
              <a:rPr lang="pt-BR" dirty="0" err="1" smtClean="0"/>
              <a:t>Current</a:t>
            </a:r>
            <a:r>
              <a:rPr lang="pt-BR" dirty="0" smtClean="0"/>
              <a:t> </a:t>
            </a:r>
            <a:r>
              <a:rPr lang="pt-BR" dirty="0" err="1" smtClean="0"/>
              <a:t>Account</a:t>
            </a:r>
            <a:r>
              <a:rPr lang="pt-BR" dirty="0"/>
              <a:t> </a:t>
            </a:r>
            <a:r>
              <a:rPr lang="pt-BR" dirty="0" err="1" smtClean="0"/>
              <a:t>and</a:t>
            </a:r>
            <a:r>
              <a:rPr lang="pt-BR" dirty="0" smtClean="0"/>
              <a:t> </a:t>
            </a:r>
            <a:br>
              <a:rPr lang="pt-BR" dirty="0" smtClean="0"/>
            </a:br>
            <a:r>
              <a:rPr lang="pt-BR" dirty="0" smtClean="0"/>
              <a:t>Financial-Capital </a:t>
            </a:r>
            <a:r>
              <a:rPr lang="pt-BR" dirty="0" err="1" smtClean="0"/>
              <a:t>Account</a:t>
            </a:r>
            <a:endParaRPr lang="pt-BR" dirty="0"/>
          </a:p>
        </p:txBody>
      </p:sp>
    </p:spTree>
    <p:extLst>
      <p:ext uri="{BB962C8B-B14F-4D97-AF65-F5344CB8AC3E}">
        <p14:creationId xmlns:p14="http://schemas.microsoft.com/office/powerpoint/2010/main" val="76775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r>
              <a:rPr lang="en-US" dirty="0"/>
              <a:t>Based on equation (2.9), we can understand what happened in the 2001 Argentine crisis. </a:t>
            </a:r>
            <a:endParaRPr lang="en-US" dirty="0" smtClean="0"/>
          </a:p>
          <a:p>
            <a:endParaRPr lang="en-US" dirty="0" smtClean="0"/>
          </a:p>
          <a:p>
            <a:r>
              <a:rPr lang="en-US" dirty="0" smtClean="0"/>
              <a:t>Argentine had </a:t>
            </a:r>
            <a:r>
              <a:rPr lang="en-US" dirty="0"/>
              <a:t>accumulated deficits in current account, which significantly increased as of 1998. </a:t>
            </a:r>
            <a:endParaRPr lang="en-US" dirty="0" smtClean="0"/>
          </a:p>
          <a:p>
            <a:endParaRPr lang="en-US" dirty="0" smtClean="0"/>
          </a:p>
          <a:p>
            <a:r>
              <a:rPr lang="en-US" dirty="0" smtClean="0"/>
              <a:t>According </a:t>
            </a:r>
            <a:r>
              <a:rPr lang="en-US" dirty="0"/>
              <a:t>to the currency board regime, in force in the country since 1991, the Argentine government would have to sell reserve assets when the capital inflow was insufficient to cover the deficit in current account to avoid the depreciation of the exchange rate. </a:t>
            </a:r>
            <a:endParaRPr lang="en-US" dirty="0" smtClean="0"/>
          </a:p>
          <a:p>
            <a:endParaRPr lang="en-US" dirty="0" smtClean="0"/>
          </a:p>
          <a:p>
            <a:r>
              <a:rPr lang="en-US" dirty="0" smtClean="0"/>
              <a:t>That </a:t>
            </a:r>
            <a:r>
              <a:rPr lang="en-US" dirty="0"/>
              <a:t>actually happened when international investors began to question the sustainability of the Argentine situation and the inflow of capital through the financial account ceased to be sufficient. </a:t>
            </a:r>
            <a:endParaRPr lang="en-US" dirty="0" smtClean="0"/>
          </a:p>
          <a:p>
            <a:endParaRPr lang="en-US" dirty="0" smtClean="0"/>
          </a:p>
          <a:p>
            <a:r>
              <a:rPr lang="en-US" dirty="0" smtClean="0"/>
              <a:t>In </a:t>
            </a:r>
            <a:r>
              <a:rPr lang="en-US" dirty="0"/>
              <a:t>2001, the reduction of reserve assets reached almost 4% of GDP</a:t>
            </a:r>
            <a:r>
              <a:rPr lang="en-US" dirty="0" smtClean="0"/>
              <a:t>.</a:t>
            </a:r>
            <a:r>
              <a:rPr lang="en-IN" dirty="0"/>
              <a:t> </a:t>
            </a:r>
            <a:endParaRPr lang="pt-BR" dirty="0"/>
          </a:p>
          <a:p>
            <a:endParaRPr lang="pt-BR" dirty="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31</a:t>
            </a:fld>
            <a:endParaRPr lang="pt-BR"/>
          </a:p>
        </p:txBody>
      </p:sp>
      <p:sp>
        <p:nvSpPr>
          <p:cNvPr id="4" name="Título 3"/>
          <p:cNvSpPr>
            <a:spLocks noGrp="1"/>
          </p:cNvSpPr>
          <p:nvPr>
            <p:ph type="title"/>
          </p:nvPr>
        </p:nvSpPr>
        <p:spPr/>
        <p:txBody>
          <a:bodyPr/>
          <a:lstStyle/>
          <a:p>
            <a:r>
              <a:rPr lang="en-US" dirty="0"/>
              <a:t>Argentine Crisis </a:t>
            </a:r>
            <a:endParaRPr lang="pt-BR" dirty="0"/>
          </a:p>
        </p:txBody>
      </p:sp>
    </p:spTree>
    <p:extLst>
      <p:ext uri="{BB962C8B-B14F-4D97-AF65-F5344CB8AC3E}">
        <p14:creationId xmlns:p14="http://schemas.microsoft.com/office/powerpoint/2010/main" val="149419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We </a:t>
            </a:r>
            <a:r>
              <a:rPr lang="en-US" dirty="0"/>
              <a:t>say the </a:t>
            </a:r>
            <a:r>
              <a:rPr lang="en-US" b="1" dirty="0"/>
              <a:t>balance of payments is in equilibrium when its composition can be sustained without intervention and without sudden shocks to the economy</a:t>
            </a:r>
            <a:r>
              <a:rPr lang="en-US" dirty="0"/>
              <a:t>. </a:t>
            </a:r>
            <a:endParaRPr lang="en-US" dirty="0" smtClean="0"/>
          </a:p>
          <a:p>
            <a:endParaRPr lang="en-US" dirty="0" smtClean="0"/>
          </a:p>
          <a:p>
            <a:r>
              <a:rPr lang="en-US" dirty="0" smtClean="0"/>
              <a:t>The </a:t>
            </a:r>
            <a:r>
              <a:rPr lang="en-US" dirty="0"/>
              <a:t>condition of equilibrium can vary depending on domestic economic conditions and the international scenario.</a:t>
            </a:r>
            <a:endParaRPr lang="pt-BR" dirty="0"/>
          </a:p>
          <a:p>
            <a:endParaRPr lang="en-US" dirty="0" smtClean="0"/>
          </a:p>
          <a:p>
            <a:r>
              <a:rPr lang="en-US" dirty="0" smtClean="0"/>
              <a:t>Deficits </a:t>
            </a:r>
            <a:r>
              <a:rPr lang="en-US" dirty="0"/>
              <a:t>in current account financed by foreign indebtedness can be sustainable and even desirable, as we will see in Chapter 4. </a:t>
            </a:r>
            <a:endParaRPr lang="en-US" dirty="0" smtClean="0"/>
          </a:p>
          <a:p>
            <a:endParaRPr lang="en-US" dirty="0" smtClean="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32</a:t>
            </a:fld>
            <a:endParaRPr lang="pt-BR"/>
          </a:p>
        </p:txBody>
      </p:sp>
      <p:sp>
        <p:nvSpPr>
          <p:cNvPr id="4" name="Título 3"/>
          <p:cNvSpPr>
            <a:spLocks noGrp="1"/>
          </p:cNvSpPr>
          <p:nvPr>
            <p:ph type="title"/>
          </p:nvPr>
        </p:nvSpPr>
        <p:spPr/>
        <p:txBody>
          <a:bodyPr/>
          <a:lstStyle/>
          <a:p>
            <a:r>
              <a:rPr lang="pt-BR" dirty="0"/>
              <a:t>Balance </a:t>
            </a:r>
            <a:r>
              <a:rPr lang="pt-BR" dirty="0" err="1"/>
              <a:t>of</a:t>
            </a:r>
            <a:r>
              <a:rPr lang="pt-BR" dirty="0"/>
              <a:t> </a:t>
            </a:r>
            <a:r>
              <a:rPr lang="pt-BR" dirty="0" err="1"/>
              <a:t>Payments</a:t>
            </a:r>
            <a:r>
              <a:rPr lang="pt-BR" dirty="0"/>
              <a:t> </a:t>
            </a:r>
            <a:r>
              <a:rPr lang="pt-BR" dirty="0" err="1"/>
              <a:t>Equilibrium</a:t>
            </a:r>
            <a:endParaRPr lang="pt-BR" dirty="0"/>
          </a:p>
        </p:txBody>
      </p:sp>
    </p:spTree>
    <p:extLst>
      <p:ext uri="{BB962C8B-B14F-4D97-AF65-F5344CB8AC3E}">
        <p14:creationId xmlns:p14="http://schemas.microsoft.com/office/powerpoint/2010/main" val="1964099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In </a:t>
            </a:r>
            <a:r>
              <a:rPr lang="en-US" dirty="0"/>
              <a:t>general, it could be desirable for a developing country to generate current-account deficits. </a:t>
            </a:r>
            <a:endParaRPr lang="en-US" dirty="0" smtClean="0"/>
          </a:p>
          <a:p>
            <a:pPr lvl="1"/>
            <a:endParaRPr lang="en-US" dirty="0" smtClean="0"/>
          </a:p>
          <a:p>
            <a:pPr lvl="1"/>
            <a:r>
              <a:rPr lang="en-US" dirty="0" smtClean="0"/>
              <a:t>If </a:t>
            </a:r>
            <a:r>
              <a:rPr lang="en-US" dirty="0"/>
              <a:t>the rate of return for investment in the country is high, the country can use foreign financing, by means of current-account deficits, to investment more. </a:t>
            </a:r>
            <a:endParaRPr lang="en-US" dirty="0" smtClean="0"/>
          </a:p>
          <a:p>
            <a:pPr lvl="1"/>
            <a:endParaRPr lang="en-US" dirty="0" smtClean="0"/>
          </a:p>
          <a:p>
            <a:pPr lvl="1"/>
            <a:r>
              <a:rPr lang="en-US" dirty="0" smtClean="0"/>
              <a:t>The </a:t>
            </a:r>
            <a:r>
              <a:rPr lang="en-US" dirty="0"/>
              <a:t>productive capability of the country will thereby increase and it can, in the future, increase its savings without reducing consumption, generating the surplus in current account necessary to pay its foreign debt. </a:t>
            </a:r>
            <a:endParaRPr lang="pt-BR" dirty="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33</a:t>
            </a:fld>
            <a:endParaRPr lang="pt-BR"/>
          </a:p>
        </p:txBody>
      </p:sp>
      <p:sp>
        <p:nvSpPr>
          <p:cNvPr id="4" name="Título 3"/>
          <p:cNvSpPr>
            <a:spLocks noGrp="1"/>
          </p:cNvSpPr>
          <p:nvPr>
            <p:ph type="title"/>
          </p:nvPr>
        </p:nvSpPr>
        <p:spPr/>
        <p:txBody>
          <a:bodyPr/>
          <a:lstStyle/>
          <a:p>
            <a:r>
              <a:rPr lang="pt-BR" dirty="0"/>
              <a:t>Balance </a:t>
            </a:r>
            <a:r>
              <a:rPr lang="pt-BR" dirty="0" err="1"/>
              <a:t>of</a:t>
            </a:r>
            <a:r>
              <a:rPr lang="pt-BR" dirty="0"/>
              <a:t> </a:t>
            </a:r>
            <a:r>
              <a:rPr lang="pt-BR" dirty="0" err="1"/>
              <a:t>Payments</a:t>
            </a:r>
            <a:r>
              <a:rPr lang="pt-BR" dirty="0"/>
              <a:t> </a:t>
            </a:r>
            <a:r>
              <a:rPr lang="pt-BR" dirty="0" err="1"/>
              <a:t>Equilibrium</a:t>
            </a:r>
            <a:endParaRPr lang="pt-BR" dirty="0"/>
          </a:p>
        </p:txBody>
      </p:sp>
    </p:spTree>
    <p:extLst>
      <p:ext uri="{BB962C8B-B14F-4D97-AF65-F5344CB8AC3E}">
        <p14:creationId xmlns:p14="http://schemas.microsoft.com/office/powerpoint/2010/main" val="1946324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Latin America in </a:t>
            </a:r>
            <a:r>
              <a:rPr lang="en-US" dirty="0"/>
              <a:t>the </a:t>
            </a:r>
            <a:r>
              <a:rPr lang="en-US" dirty="0" smtClean="0"/>
              <a:t>1980s: </a:t>
            </a:r>
          </a:p>
          <a:p>
            <a:pPr lvl="1"/>
            <a:endParaRPr lang="en-US" dirty="0" smtClean="0"/>
          </a:p>
          <a:p>
            <a:pPr lvl="1"/>
            <a:r>
              <a:rPr lang="en-US" dirty="0" smtClean="0"/>
              <a:t>Latin American countries had a high foreign debt</a:t>
            </a:r>
          </a:p>
          <a:p>
            <a:pPr lvl="1"/>
            <a:r>
              <a:rPr lang="en-US" dirty="0" smtClean="0"/>
              <a:t>Early 1980s: increase </a:t>
            </a:r>
            <a:r>
              <a:rPr lang="en-US" dirty="0"/>
              <a:t>of the </a:t>
            </a:r>
            <a:r>
              <a:rPr lang="en-US" dirty="0" smtClean="0"/>
              <a:t>US interest rates, as </a:t>
            </a:r>
            <a:r>
              <a:rPr lang="en-US" dirty="0"/>
              <a:t>part of the campaign to fight </a:t>
            </a:r>
            <a:r>
              <a:rPr lang="en-US" dirty="0" smtClean="0"/>
              <a:t>inflation</a:t>
            </a:r>
          </a:p>
          <a:p>
            <a:pPr lvl="1"/>
            <a:r>
              <a:rPr lang="en-US" dirty="0" smtClean="0"/>
              <a:t>This generated </a:t>
            </a:r>
            <a:r>
              <a:rPr lang="en-US" dirty="0"/>
              <a:t>a significant increase in the service of the foreign </a:t>
            </a:r>
            <a:r>
              <a:rPr lang="en-US" dirty="0" smtClean="0"/>
              <a:t>debt in Latin America </a:t>
            </a:r>
          </a:p>
          <a:p>
            <a:pPr lvl="1"/>
            <a:r>
              <a:rPr lang="en-US" dirty="0" smtClean="0"/>
              <a:t>At </a:t>
            </a:r>
            <a:r>
              <a:rPr lang="en-US" dirty="0"/>
              <a:t>the same </a:t>
            </a:r>
            <a:r>
              <a:rPr lang="en-US" dirty="0" smtClean="0"/>
              <a:t>time, available </a:t>
            </a:r>
            <a:r>
              <a:rPr lang="en-US" dirty="0"/>
              <a:t>credit on the international markets was </a:t>
            </a:r>
            <a:r>
              <a:rPr lang="en-US" dirty="0" smtClean="0"/>
              <a:t>reducing</a:t>
            </a:r>
          </a:p>
          <a:p>
            <a:pPr lvl="1"/>
            <a:r>
              <a:rPr lang="en-US" dirty="0" smtClean="0"/>
              <a:t>To </a:t>
            </a:r>
            <a:r>
              <a:rPr lang="en-US" dirty="0"/>
              <a:t>avoid deficits in current account that could not be financed, these countries had to generate trade surplus in a short period of time. </a:t>
            </a:r>
            <a:endParaRPr lang="en-US" dirty="0" smtClean="0"/>
          </a:p>
          <a:p>
            <a:pPr lvl="1"/>
            <a:r>
              <a:rPr lang="en-US" dirty="0" smtClean="0"/>
              <a:t>Result: large </a:t>
            </a:r>
            <a:r>
              <a:rPr lang="en-US" dirty="0"/>
              <a:t>currency </a:t>
            </a:r>
            <a:r>
              <a:rPr lang="en-US" dirty="0" smtClean="0"/>
              <a:t>depreciations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a:t>Sudden Stops: </a:t>
            </a:r>
            <a:r>
              <a:rPr lang="en-US" dirty="0" smtClean="0"/>
              <a:t/>
            </a:r>
            <a:br>
              <a:rPr lang="en-US" dirty="0" smtClean="0"/>
            </a:br>
            <a:r>
              <a:rPr lang="en-US" dirty="0" smtClean="0"/>
              <a:t>Latin </a:t>
            </a:r>
            <a:r>
              <a:rPr lang="en-US" dirty="0"/>
              <a:t>America and Europe</a:t>
            </a:r>
            <a:endParaRPr lang="fr-FR" dirty="0"/>
          </a:p>
        </p:txBody>
      </p:sp>
    </p:spTree>
    <p:extLst>
      <p:ext uri="{BB962C8B-B14F-4D97-AF65-F5344CB8AC3E}">
        <p14:creationId xmlns:p14="http://schemas.microsoft.com/office/powerpoint/2010/main" val="3937470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smtClean="0"/>
          </a:p>
          <a:p>
            <a:r>
              <a:rPr lang="en-US" dirty="0" smtClean="0"/>
              <a:t>As </a:t>
            </a:r>
            <a:r>
              <a:rPr lang="en-US" dirty="0" err="1"/>
              <a:t>Rudiger</a:t>
            </a:r>
            <a:r>
              <a:rPr lang="en-US" dirty="0"/>
              <a:t> </a:t>
            </a:r>
            <a:r>
              <a:rPr lang="en-US" dirty="0" err="1"/>
              <a:t>Dornbusch</a:t>
            </a:r>
            <a:r>
              <a:rPr lang="en-US" dirty="0"/>
              <a:t> said, "it is not speed that kills, it is the </a:t>
            </a:r>
            <a:r>
              <a:rPr lang="en-US" b="1" dirty="0"/>
              <a:t>sudden stop</a:t>
            </a:r>
            <a:r>
              <a:rPr lang="en-US" dirty="0" smtClean="0"/>
              <a:t>”.</a:t>
            </a:r>
          </a:p>
          <a:p>
            <a:endParaRPr lang="en-US" dirty="0" smtClean="0"/>
          </a:p>
          <a:p>
            <a:endParaRPr lang="en-US" dirty="0" smtClean="0"/>
          </a:p>
          <a:p>
            <a:r>
              <a:rPr lang="en-US" dirty="0" smtClean="0"/>
              <a:t>The </a:t>
            </a:r>
            <a:r>
              <a:rPr lang="en-US" dirty="0"/>
              <a:t>term “sudden stop” came to designate abrupt reversals to the inflow of capital.</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a:t>Sudden Stops: </a:t>
            </a:r>
            <a:r>
              <a:rPr lang="en-US" dirty="0" smtClean="0"/>
              <a:t/>
            </a:r>
            <a:br>
              <a:rPr lang="en-US" dirty="0" smtClean="0"/>
            </a:br>
            <a:r>
              <a:rPr lang="en-US" dirty="0" smtClean="0"/>
              <a:t>Latin </a:t>
            </a:r>
            <a:r>
              <a:rPr lang="en-US" dirty="0"/>
              <a:t>America and Europe</a:t>
            </a:r>
            <a:endParaRPr lang="fr-FR" dirty="0"/>
          </a:p>
        </p:txBody>
      </p:sp>
    </p:spTree>
    <p:extLst>
      <p:ext uri="{BB962C8B-B14F-4D97-AF65-F5344CB8AC3E}">
        <p14:creationId xmlns:p14="http://schemas.microsoft.com/office/powerpoint/2010/main" val="1538671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Europe after 2008:</a:t>
            </a:r>
          </a:p>
          <a:p>
            <a:pPr lvl="1"/>
            <a:endParaRPr lang="en-US" dirty="0" smtClean="0"/>
          </a:p>
          <a:p>
            <a:pPr lvl="1"/>
            <a:r>
              <a:rPr lang="en-US" dirty="0" smtClean="0"/>
              <a:t>Contraction </a:t>
            </a:r>
            <a:r>
              <a:rPr lang="en-US" dirty="0"/>
              <a:t>of world credit caused by the 2008 American </a:t>
            </a:r>
            <a:r>
              <a:rPr lang="en-US" dirty="0" smtClean="0"/>
              <a:t>crisis </a:t>
            </a:r>
          </a:p>
          <a:p>
            <a:pPr lvl="1"/>
            <a:endParaRPr lang="en-US" dirty="0" smtClean="0"/>
          </a:p>
          <a:p>
            <a:pPr lvl="1"/>
            <a:r>
              <a:rPr lang="en-US" dirty="0" smtClean="0"/>
              <a:t>The </a:t>
            </a:r>
            <a:r>
              <a:rPr lang="en-US" dirty="0"/>
              <a:t>scarcity of credit exposed the excessive indebtedness of several European </a:t>
            </a:r>
            <a:r>
              <a:rPr lang="en-US" dirty="0" smtClean="0"/>
              <a:t>countries</a:t>
            </a:r>
          </a:p>
          <a:p>
            <a:pPr lvl="2"/>
            <a:r>
              <a:rPr lang="en-US" dirty="0" smtClean="0"/>
              <a:t>higher </a:t>
            </a:r>
            <a:r>
              <a:rPr lang="en-US" dirty="0"/>
              <a:t>interest rates to compensate the perceived elevated risk, and </a:t>
            </a:r>
            <a:endParaRPr lang="en-US" dirty="0" smtClean="0"/>
          </a:p>
          <a:p>
            <a:pPr lvl="2"/>
            <a:r>
              <a:rPr lang="en-US" dirty="0" smtClean="0"/>
              <a:t>difficulty of </a:t>
            </a:r>
            <a:r>
              <a:rPr lang="en-US" dirty="0"/>
              <a:t>obtaining foreign financing. </a:t>
            </a:r>
            <a:endParaRPr lang="en-US" dirty="0" smtClean="0"/>
          </a:p>
          <a:p>
            <a:pPr lvl="1"/>
            <a:endParaRPr lang="en-US" dirty="0" smtClean="0"/>
          </a:p>
          <a:p>
            <a:pPr lvl="1"/>
            <a:r>
              <a:rPr lang="en-US" dirty="0" smtClean="0"/>
              <a:t>Different </a:t>
            </a:r>
            <a:r>
              <a:rPr lang="en-US" dirty="0"/>
              <a:t>from the Latin American countries in their crises, the Europeans obtained financial aid from the European Union and were able to postpone the foreign adjustment.</a:t>
            </a:r>
            <a:endParaRPr lang="fr-FR" dirty="0"/>
          </a:p>
          <a:p>
            <a:pPr marL="45720" indent="0">
              <a:buNone/>
            </a:pP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a:t>Sudden Stops: </a:t>
            </a:r>
            <a:r>
              <a:rPr lang="en-US" dirty="0" smtClean="0"/>
              <a:t/>
            </a:r>
            <a:br>
              <a:rPr lang="en-US" dirty="0" smtClean="0"/>
            </a:br>
            <a:r>
              <a:rPr lang="en-US" dirty="0" smtClean="0"/>
              <a:t>Latin </a:t>
            </a:r>
            <a:r>
              <a:rPr lang="en-US" dirty="0"/>
              <a:t>America and Europe</a:t>
            </a:r>
            <a:endParaRPr lang="fr-FR" dirty="0"/>
          </a:p>
        </p:txBody>
      </p:sp>
    </p:spTree>
    <p:extLst>
      <p:ext uri="{BB962C8B-B14F-4D97-AF65-F5344CB8AC3E}">
        <p14:creationId xmlns:p14="http://schemas.microsoft.com/office/powerpoint/2010/main" val="1626657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solidFill>
                  <a:schemeClr val="accent5">
                    <a:lumMod val="75000"/>
                  </a:schemeClr>
                </a:solidFill>
              </a:rPr>
              <a:t>Sustainability </a:t>
            </a:r>
            <a:r>
              <a:rPr lang="en-US" dirty="0">
                <a:solidFill>
                  <a:schemeClr val="accent5">
                    <a:lumMod val="75000"/>
                  </a:schemeClr>
                </a:solidFill>
              </a:rPr>
              <a:t>of Current-Account </a:t>
            </a:r>
            <a:r>
              <a:rPr lang="en-US" dirty="0" smtClean="0">
                <a:solidFill>
                  <a:schemeClr val="accent5">
                    <a:lumMod val="75000"/>
                  </a:schemeClr>
                </a:solidFill>
              </a:rPr>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075017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lstStyle/>
              <a:p>
                <a:r>
                  <a:rPr lang="en-US" dirty="0" smtClean="0"/>
                  <a:t>When are deficits in current account and the foreign debt resulting from them sustainable?</a:t>
                </a:r>
              </a:p>
              <a:p>
                <a:endParaRPr lang="en-US" b="1" dirty="0" smtClean="0"/>
              </a:p>
              <a:p>
                <a:r>
                  <a:rPr lang="en-US" b="1" dirty="0" smtClean="0"/>
                  <a:t>Net </a:t>
                </a:r>
                <a:r>
                  <a:rPr lang="en-US" b="1" dirty="0"/>
                  <a:t>International Investment Position</a:t>
                </a:r>
                <a:r>
                  <a:rPr lang="en-US" dirty="0"/>
                  <a:t> </a:t>
                </a:r>
                <a:r>
                  <a:rPr lang="en-US" dirty="0" smtClean="0"/>
                  <a:t>(NIIP): the </a:t>
                </a:r>
                <a:r>
                  <a:rPr lang="en-US" dirty="0"/>
                  <a:t>difference between the amount of foreign assets held by domestic residents and the amount of domestic assets held by foreigners</a:t>
                </a:r>
                <a:r>
                  <a:rPr lang="en-US" dirty="0" smtClean="0"/>
                  <a:t>.</a:t>
                </a:r>
              </a:p>
              <a:p>
                <a:endParaRPr lang="en-US" dirty="0" smtClean="0"/>
              </a:p>
              <a:p>
                <a:r>
                  <a:rPr lang="en-US" dirty="0" smtClean="0"/>
                  <a:t>Let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fr-FR" dirty="0" smtClean="0"/>
                  <a:t> </a:t>
                </a:r>
                <a:r>
                  <a:rPr lang="fr-FR" dirty="0" err="1" smtClean="0"/>
                  <a:t>be</a:t>
                </a:r>
                <a:r>
                  <a:rPr lang="fr-FR" dirty="0" smtClean="0"/>
                  <a:t> t</a:t>
                </a:r>
                <a:r>
                  <a:rPr lang="en-US" dirty="0" smtClean="0"/>
                  <a:t>he </a:t>
                </a:r>
                <a:r>
                  <a:rPr lang="en-US" dirty="0"/>
                  <a:t>NIIP at the beginning of </a:t>
                </a:r>
                <a:r>
                  <a:rPr lang="en-US" dirty="0" smtClean="0"/>
                  <a:t>period </a:t>
                </a:r>
                <a:r>
                  <a:rPr lang="en-US" i="1" dirty="0" smtClean="0"/>
                  <a:t>t</a:t>
                </a:r>
              </a:p>
              <a:p>
                <a:pPr lvl="1"/>
                <a14:m>
                  <m:oMath xmlns:m="http://schemas.openxmlformats.org/officeDocument/2006/math">
                    <m:sSub>
                      <m:sSubPr>
                        <m:ctrlPr>
                          <a:rPr lang="fr-FR" i="1" smtClean="0">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fr-FR" b="0" i="1" smtClean="0">
                        <a:latin typeface="Cambria Math" panose="02040503050406030204" pitchFamily="18" charset="0"/>
                      </a:rPr>
                      <m:t>&gt;0</m:t>
                    </m:r>
                  </m:oMath>
                </a14:m>
                <a:r>
                  <a:rPr lang="fr-FR" i="1" dirty="0" smtClean="0"/>
                  <a:t>: </a:t>
                </a:r>
                <a:r>
                  <a:rPr lang="fr-FR" dirty="0" smtClean="0"/>
                  <a:t>the country </a:t>
                </a:r>
                <a:r>
                  <a:rPr lang="fr-FR" dirty="0" err="1" smtClean="0"/>
                  <a:t>is</a:t>
                </a:r>
                <a:r>
                  <a:rPr lang="fr-FR" dirty="0" smtClean="0"/>
                  <a:t> </a:t>
                </a:r>
                <a:r>
                  <a:rPr lang="en-US" dirty="0"/>
                  <a:t>a net </a:t>
                </a:r>
                <a:r>
                  <a:rPr lang="en-US" dirty="0" smtClean="0"/>
                  <a:t>lender</a:t>
                </a:r>
                <a:endParaRPr lang="en-US" dirty="0" smtClean="0"/>
              </a:p>
              <a:p>
                <a:pPr lvl="1"/>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fr-FR" b="0" i="1" smtClean="0">
                        <a:latin typeface="Cambria Math" panose="02040503050406030204" pitchFamily="18" charset="0"/>
                      </a:rPr>
                      <m:t>&lt;</m:t>
                    </m:r>
                    <m:r>
                      <a:rPr lang="fr-FR" i="1">
                        <a:latin typeface="Cambria Math" panose="02040503050406030204" pitchFamily="18" charset="0"/>
                      </a:rPr>
                      <m:t>0</m:t>
                    </m:r>
                  </m:oMath>
                </a14:m>
                <a:r>
                  <a:rPr lang="fr-FR" i="1" dirty="0"/>
                  <a:t>: </a:t>
                </a:r>
                <a:r>
                  <a:rPr lang="fr-FR" dirty="0"/>
                  <a:t>the country </a:t>
                </a:r>
                <a:r>
                  <a:rPr lang="fr-FR" dirty="0" err="1"/>
                  <a:t>is</a:t>
                </a:r>
                <a:r>
                  <a:rPr lang="fr-FR" dirty="0"/>
                  <a:t> </a:t>
                </a:r>
                <a:r>
                  <a:rPr lang="en-US" dirty="0"/>
                  <a:t>a net </a:t>
                </a:r>
                <a:r>
                  <a:rPr lang="en-US" dirty="0" smtClean="0"/>
                  <a:t>borrower</a:t>
                </a:r>
                <a:endParaRPr lang="fr-FR"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fr-FR" dirty="0" err="1"/>
              <a:t>Sustainability</a:t>
            </a:r>
            <a:r>
              <a:rPr lang="fr-FR" dirty="0"/>
              <a:t> of </a:t>
            </a:r>
            <a:r>
              <a:rPr lang="fr-FR" dirty="0" smtClean="0"/>
              <a:t/>
            </a:r>
            <a:br>
              <a:rPr lang="fr-FR" dirty="0" smtClean="0"/>
            </a:br>
            <a:r>
              <a:rPr lang="fr-FR" dirty="0" err="1" smtClean="0"/>
              <a:t>Current-Account</a:t>
            </a:r>
            <a:r>
              <a:rPr lang="fr-FR" dirty="0" smtClean="0"/>
              <a:t> </a:t>
            </a:r>
            <a:r>
              <a:rPr lang="fr-FR" dirty="0" err="1"/>
              <a:t>Deficits</a:t>
            </a:r>
            <a:endParaRPr lang="fr-FR" dirty="0"/>
          </a:p>
        </p:txBody>
      </p:sp>
    </p:spTree>
    <p:extLst>
      <p:ext uri="{BB962C8B-B14F-4D97-AF65-F5344CB8AC3E}">
        <p14:creationId xmlns:p14="http://schemas.microsoft.com/office/powerpoint/2010/main" val="4092500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Equation </a:t>
                </a:r>
                <a:r>
                  <a:rPr lang="en-US" dirty="0"/>
                  <a:t>(2.5) can be therefore written as:  </a:t>
                </a:r>
                <a:endParaRPr lang="fr-FR" dirty="0"/>
              </a:p>
              <a:p>
                <a:pPr marL="45720" indent="0">
                  <a:buNone/>
                </a:pPr>
                <a:r>
                  <a:rPr lang="en-US" dirty="0"/>
                  <a:t>	</a:t>
                </a:r>
                <a:endParaRPr lang="en-US" dirty="0" smtClean="0"/>
              </a:p>
              <a:p>
                <a:pPr marL="45720" indent="0">
                  <a:buNone/>
                </a:pPr>
                <a:r>
                  <a:rPr lang="en-US" dirty="0"/>
                  <a:t>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d>
                  </m:oMath>
                </a14:m>
                <a:r>
                  <a:rPr lang="en-US" dirty="0"/>
                  <a:t>.	(2.10</a:t>
                </a:r>
                <a:r>
                  <a:rPr lang="en-US" dirty="0" smtClean="0"/>
                  <a:t>)</a:t>
                </a:r>
              </a:p>
              <a:p>
                <a:pPr lvl="1"/>
                <a:endParaRPr lang="en-US" dirty="0" smtClean="0"/>
              </a:p>
              <a:p>
                <a:pPr lvl="1"/>
                <a:r>
                  <a:rPr lang="fr-FR" dirty="0" err="1" smtClean="0"/>
                  <a:t>assuming</a:t>
                </a:r>
                <a:r>
                  <a:rPr lang="fr-FR" dirty="0" smtClean="0"/>
                  <a:t> </a:t>
                </a:r>
                <a:r>
                  <a:rPr lang="fr-FR" dirty="0" err="1" smtClean="0"/>
                  <a:t>that</a:t>
                </a:r>
                <a:r>
                  <a:rPr lang="fr-FR" dirty="0" smtClean="0"/>
                  <a:t> </a:t>
                </a:r>
                <a14:m>
                  <m:oMath xmlns:m="http://schemas.openxmlformats.org/officeDocument/2006/math">
                    <m:r>
                      <a:rPr lang="en-US" i="1">
                        <a:latin typeface="Cambria Math" panose="02040503050406030204" pitchFamily="18" charset="0"/>
                      </a:rPr>
                      <m:t>𝑆𝐼</m:t>
                    </m:r>
                    <m:r>
                      <a:rPr lang="en-US" i="1">
                        <a:latin typeface="Cambria Math" panose="02040503050406030204" pitchFamily="18" charset="0"/>
                      </a:rPr>
                      <m:t>=0</m:t>
                    </m:r>
                  </m:oMath>
                </a14:m>
                <a:r>
                  <a:rPr lang="fr-FR" dirty="0" smtClean="0"/>
                  <a:t> and </a:t>
                </a:r>
                <a:r>
                  <a:rPr lang="fr-FR" dirty="0" err="1" smtClean="0"/>
                  <a:t>that</a:t>
                </a:r>
                <a:r>
                  <a:rPr lang="fr-FR" dirty="0" smtClean="0"/>
                  <a:t>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𝑃𝐼</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endParaRPr lang="fr-FR" dirty="0" smtClean="0"/>
              </a:p>
              <a:p>
                <a:endParaRPr lang="en-US" dirty="0" smtClean="0"/>
              </a:p>
              <a:p>
                <a:r>
                  <a:rPr lang="en-US" dirty="0" smtClean="0"/>
                  <a:t>To </a:t>
                </a:r>
                <a:r>
                  <a:rPr lang="en-US" dirty="0"/>
                  <a:t>further simplify, we set the capital account balance as equal to zero. </a:t>
                </a:r>
                <a:r>
                  <a:rPr lang="en-US" dirty="0" smtClean="0"/>
                  <a:t>We then have</a:t>
                </a:r>
                <a:r>
                  <a:rPr lang="en-US" dirty="0"/>
                  <a:t> </a:t>
                </a:r>
                <a:r>
                  <a:rPr lang="en-US" dirty="0" smtClean="0"/>
                  <a:t>that</a:t>
                </a:r>
                <a:endParaRPr lang="fr-FR" dirty="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𝐹𝐴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fr-FR" dirty="0" smtClean="0"/>
              </a:p>
              <a:p>
                <a:endParaRPr lang="en-US" dirty="0" smtClean="0"/>
              </a:p>
              <a:p>
                <a:r>
                  <a:rPr lang="en-US" dirty="0" smtClean="0"/>
                  <a:t>Equations </a:t>
                </a:r>
                <a:r>
                  <a:rPr lang="en-US" dirty="0"/>
                  <a:t>(2.10) </a:t>
                </a:r>
                <a:r>
                  <a:rPr lang="en-US" dirty="0" smtClean="0"/>
                  <a:t>becomes:</a:t>
                </a:r>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d>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fr-FR" dirty="0" err="1" smtClean="0"/>
              <a:t>Current</a:t>
            </a:r>
            <a:r>
              <a:rPr lang="fr-FR" dirty="0" smtClean="0"/>
              <a:t> and Financial </a:t>
            </a:r>
            <a:r>
              <a:rPr lang="fr-FR" dirty="0" err="1" smtClean="0"/>
              <a:t>Accounts</a:t>
            </a:r>
            <a:endParaRPr lang="fr-FR" dirty="0"/>
          </a:p>
        </p:txBody>
      </p:sp>
    </p:spTree>
    <p:extLst>
      <p:ext uri="{BB962C8B-B14F-4D97-AF65-F5344CB8AC3E}">
        <p14:creationId xmlns:p14="http://schemas.microsoft.com/office/powerpoint/2010/main" val="3255914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solidFill>
                  <a:schemeClr val="accent5">
                    <a:lumMod val="75000"/>
                  </a:schemeClr>
                </a:solidFill>
              </a:rPr>
              <a:t>Balance </a:t>
            </a:r>
            <a:r>
              <a:rPr lang="en-US" dirty="0">
                <a:solidFill>
                  <a:schemeClr val="accent5">
                    <a:lumMod val="75000"/>
                  </a:schemeClr>
                </a:solidFill>
              </a:rPr>
              <a:t>of </a:t>
            </a:r>
            <a:r>
              <a:rPr lang="en-US" dirty="0" smtClean="0">
                <a:solidFill>
                  <a:schemeClr val="accent5">
                    <a:lumMod val="75000"/>
                  </a:schemeClr>
                </a:solidFill>
              </a:rPr>
              <a:t>Payments</a:t>
            </a:r>
            <a:endParaRPr lang="en-US" dirty="0">
              <a:solidFill>
                <a:schemeClr val="accent5">
                  <a:lumMod val="75000"/>
                </a:schemeClr>
              </a:solidFill>
            </a:endParaRPr>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t>Open </a:t>
            </a:r>
            <a:r>
              <a:rPr lang="en-US" dirty="0"/>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122334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d>
                    </m:oMath>
                  </m:oMathPara>
                </a14:m>
                <a:endParaRPr lang="fr-FR" dirty="0" smtClean="0"/>
              </a:p>
              <a:p>
                <a:endParaRPr lang="en-US" dirty="0"/>
              </a:p>
              <a:p>
                <a:r>
                  <a:rPr lang="en-US" dirty="0" smtClean="0"/>
                  <a:t>and therefore:</a:t>
                </a:r>
              </a:p>
              <a:p>
                <a:pPr marL="45720" indent="0">
                  <a:buNone/>
                </a:pPr>
                <a:r>
                  <a:rPr lang="en-US" dirty="0" smtClean="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r>
                          <a:rPr lang="fr-FR" b="0" i="1" smtClean="0">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d>
                    <m:r>
                      <a:rPr lang="fr-FR" b="0" i="1" smtClean="0">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smtClean="0"/>
                  <a:t>  </a:t>
                </a:r>
                <a:r>
                  <a:rPr lang="en-US" dirty="0"/>
                  <a:t>(2.13)</a:t>
                </a:r>
                <a:endParaRPr lang="en-US" dirty="0" smtClean="0"/>
              </a:p>
              <a:p>
                <a:endParaRPr lang="en-US" dirty="0" smtClean="0"/>
              </a:p>
              <a:p>
                <a:r>
                  <a:rPr lang="en-US" dirty="0" smtClean="0"/>
                  <a:t>Using </a:t>
                </a:r>
                <a:r>
                  <a:rPr lang="en-US" dirty="0"/>
                  <a:t>equation (2.13), we can compute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as a function of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+2</m:t>
                        </m:r>
                      </m:sub>
                    </m:sSub>
                  </m:oMath>
                </a14:m>
                <a:r>
                  <a:rPr lang="en-US" dirty="0"/>
                  <a:t> and the macroeconomic variables for the period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oMath>
                </a14:m>
                <a:r>
                  <a:rPr lang="en-US" dirty="0"/>
                  <a:t>, and substitute the result in equation (2.13). </a:t>
                </a:r>
                <a:endParaRPr lang="en-US" dirty="0" smtClean="0"/>
              </a:p>
              <a:p>
                <a:r>
                  <a:rPr lang="en-US" dirty="0" smtClean="0"/>
                  <a:t>Repeating </a:t>
                </a:r>
                <a:r>
                  <a:rPr lang="en-US" dirty="0"/>
                  <a:t>this procedure indefinitely, </a:t>
                </a:r>
                <a:r>
                  <a:rPr lang="en-US" dirty="0" smtClean="0"/>
                  <a:t>we </a:t>
                </a:r>
                <a:r>
                  <a:rPr lang="en-US" dirty="0"/>
                  <a:t>arrive at</a:t>
                </a:r>
                <a:r>
                  <a:rPr lang="en-US" dirty="0" smtClean="0"/>
                  <a:t>:</a:t>
                </a:r>
              </a:p>
              <a:p>
                <a:endParaRPr lang="fr-FR"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m:t>
                      </m:r>
                      <m:d>
                        <m:dPr>
                          <m:ctrlPr>
                            <a:rPr lang="fr-FR" i="1">
                              <a:latin typeface="Cambria Math" panose="02040503050406030204" pitchFamily="18" charset="0"/>
                            </a:rPr>
                          </m:ctrlPr>
                        </m:dPr>
                        <m:e>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pt-BR" i="1">
                          <a:latin typeface="Cambria Math" panose="02040503050406030204" pitchFamily="18" charset="0"/>
                        </a:rPr>
                        <m:t>=</m:t>
                      </m:r>
                      <m:nary>
                        <m:naryPr>
                          <m:chr m:val="∑"/>
                          <m:limLoc m:val="undOvr"/>
                          <m:ctrlPr>
                            <a:rPr lang="fr-FR" i="1">
                              <a:latin typeface="Cambria Math" panose="02040503050406030204" pitchFamily="18" charset="0"/>
                            </a:rPr>
                          </m:ctrlPr>
                        </m:naryPr>
                        <m:sub>
                          <m:r>
                            <a:rPr lang="en-US" i="1">
                              <a:latin typeface="Cambria Math" panose="02040503050406030204" pitchFamily="18" charset="0"/>
                            </a:rPr>
                            <m:t>𝑠</m:t>
                          </m:r>
                          <m:r>
                            <a:rPr lang="pt-BR" i="1">
                              <a:latin typeface="Cambria Math" panose="02040503050406030204" pitchFamily="18" charset="0"/>
                            </a:rPr>
                            <m:t>=</m:t>
                          </m:r>
                          <m:r>
                            <a:rPr lang="en-US" i="1">
                              <a:latin typeface="Cambria Math" panose="02040503050406030204" pitchFamily="18" charset="0"/>
                            </a:rPr>
                            <m:t>𝑡</m:t>
                          </m:r>
                        </m:sub>
                        <m:sup>
                          <m:r>
                            <a:rPr lang="pt-BR" i="1">
                              <a:latin typeface="Cambria Math" panose="02040503050406030204" pitchFamily="18" charset="0"/>
                            </a:rPr>
                            <m:t>∞</m:t>
                          </m:r>
                        </m:sup>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𝑠</m:t>
                                  </m:r>
                                </m:sub>
                              </m:sSub>
                              <m:r>
                                <a:rPr lang="pt-BR"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m:t>
                                      </m:r>
                                    </m:sub>
                                  </m:sSub>
                                  <m:r>
                                    <a:rPr lang="pt-BR"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pt-BR"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𝑠</m:t>
                                      </m:r>
                                    </m:sub>
                                  </m:sSub>
                                </m:e>
                              </m:d>
                            </m:num>
                            <m:den>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e>
                                <m:sup>
                                  <m:r>
                                    <a:rPr lang="en-US" i="1">
                                      <a:latin typeface="Cambria Math" panose="02040503050406030204" pitchFamily="18" charset="0"/>
                                    </a:rPr>
                                    <m:t>𝑠</m:t>
                                  </m:r>
                                  <m:r>
                                    <a:rPr lang="pt-BR" i="1">
                                      <a:latin typeface="Cambria Math" panose="02040503050406030204" pitchFamily="18" charset="0"/>
                                    </a:rPr>
                                    <m:t>−</m:t>
                                  </m:r>
                                  <m:r>
                                    <a:rPr lang="en-US" i="1">
                                      <a:latin typeface="Cambria Math" panose="02040503050406030204" pitchFamily="18" charset="0"/>
                                    </a:rPr>
                                    <m:t>𝑡</m:t>
                                  </m:r>
                                </m:sup>
                              </m:sSup>
                            </m:den>
                          </m:f>
                        </m:e>
                      </m:nary>
                      <m:r>
                        <a:rPr lang="pt-BR" i="1">
                          <a:latin typeface="Cambria Math" panose="02040503050406030204" pitchFamily="18" charset="0"/>
                        </a:rPr>
                        <m:t>−</m:t>
                      </m:r>
                      <m:func>
                        <m:funcPr>
                          <m:ctrlPr>
                            <a:rPr lang="fr-FR" i="1">
                              <a:latin typeface="Cambria Math" panose="02040503050406030204" pitchFamily="18" charset="0"/>
                            </a:rPr>
                          </m:ctrlPr>
                        </m:funcPr>
                        <m:fName>
                          <m:limLow>
                            <m:limLowPr>
                              <m:ctrlPr>
                                <a:rPr lang="fr-FR" i="1">
                                  <a:latin typeface="Cambria Math" panose="02040503050406030204" pitchFamily="18" charset="0"/>
                                </a:rPr>
                              </m:ctrlPr>
                            </m:limLowPr>
                            <m:e>
                              <m:r>
                                <m:rPr>
                                  <m:sty m:val="p"/>
                                </m:rPr>
                                <a:rPr lang="pt-BR">
                                  <a:latin typeface="Cambria Math" panose="02040503050406030204" pitchFamily="18" charset="0"/>
                                </a:rPr>
                                <m:t>lim</m:t>
                              </m:r>
                            </m:e>
                            <m:lim>
                              <m:r>
                                <a:rPr lang="pt-BR" i="1">
                                  <a:latin typeface="Cambria Math" panose="02040503050406030204" pitchFamily="18" charset="0"/>
                                </a:rPr>
                                <m:t>𝑠</m:t>
                              </m:r>
                              <m:r>
                                <a:rPr lang="pt-BR" i="1">
                                  <a:latin typeface="Cambria Math" panose="02040503050406030204" pitchFamily="18" charset="0"/>
                                </a:rPr>
                                <m:t>→∞</m:t>
                              </m:r>
                            </m:lim>
                          </m:limLow>
                        </m:fName>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𝑠</m:t>
                                  </m:r>
                                  <m:r>
                                    <a:rPr lang="pt-BR" i="1">
                                      <a:latin typeface="Cambria Math" panose="02040503050406030204" pitchFamily="18" charset="0"/>
                                    </a:rPr>
                                    <m:t>+1</m:t>
                                  </m:r>
                                </m:sub>
                              </m:sSub>
                            </m:num>
                            <m:den>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e>
                                <m:sup>
                                  <m:r>
                                    <a:rPr lang="en-US" i="1">
                                      <a:latin typeface="Cambria Math" panose="02040503050406030204" pitchFamily="18" charset="0"/>
                                    </a:rPr>
                                    <m:t>𝑠</m:t>
                                  </m:r>
                                  <m:r>
                                    <a:rPr lang="pt-BR" i="1">
                                      <a:latin typeface="Cambria Math" panose="02040503050406030204" pitchFamily="18" charset="0"/>
                                    </a:rPr>
                                    <m:t>−</m:t>
                                  </m:r>
                                  <m:r>
                                    <a:rPr lang="en-US" i="1">
                                      <a:latin typeface="Cambria Math" panose="02040503050406030204" pitchFamily="18" charset="0"/>
                                    </a:rPr>
                                    <m:t>𝑡</m:t>
                                  </m:r>
                                </m:sup>
                              </m:sSup>
                            </m:den>
                          </m:f>
                        </m:e>
                      </m:func>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smtClean="0"/>
              <a:t>NIIP Evolution</a:t>
            </a:r>
            <a:endParaRPr lang="fr-FR" dirty="0"/>
          </a:p>
        </p:txBody>
      </p:sp>
    </p:spTree>
    <p:extLst>
      <p:ext uri="{BB962C8B-B14F-4D97-AF65-F5344CB8AC3E}">
        <p14:creationId xmlns:p14="http://schemas.microsoft.com/office/powerpoint/2010/main" val="2991384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We </a:t>
                </a:r>
                <a:r>
                  <a:rPr lang="en-US" dirty="0"/>
                  <a:t>assume that the present value of the debt or credit of a country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𝑠</m:t>
                        </m:r>
                        <m:r>
                          <a:rPr lang="en-US" i="1">
                            <a:latin typeface="Cambria Math" panose="02040503050406030204" pitchFamily="18" charset="0"/>
                          </a:rPr>
                          <m:t>+1</m:t>
                        </m:r>
                      </m:sub>
                    </m:sSub>
                  </m:oMath>
                </a14:m>
                <a:r>
                  <a:rPr lang="en-US" dirty="0"/>
                  <a:t>) in the indefinite future is zero, that is, </a:t>
                </a:r>
                <a14:m>
                  <m:oMath xmlns:m="http://schemas.openxmlformats.org/officeDocument/2006/math">
                    <m:func>
                      <m:funcPr>
                        <m:ctrlPr>
                          <a:rPr lang="fr-FR" i="1">
                            <a:latin typeface="Cambria Math" panose="02040503050406030204" pitchFamily="18" charset="0"/>
                          </a:rPr>
                        </m:ctrlPr>
                      </m:funcPr>
                      <m:fName>
                        <m:limLow>
                          <m:limLowPr>
                            <m:ctrlPr>
                              <a:rPr lang="fr-FR" i="1">
                                <a:latin typeface="Cambria Math" panose="02040503050406030204" pitchFamily="18" charset="0"/>
                              </a:rPr>
                            </m:ctrlPr>
                          </m:limLowPr>
                          <m:e>
                            <m:r>
                              <m:rPr>
                                <m:sty m:val="p"/>
                              </m:rPr>
                              <a:rPr lang="en-US">
                                <a:latin typeface="Cambria Math" panose="02040503050406030204" pitchFamily="18" charset="0"/>
                              </a:rPr>
                              <m:t>lim</m:t>
                            </m:r>
                          </m:e>
                          <m:lim>
                            <m:r>
                              <a:rPr lang="pt-BR" i="1">
                                <a:latin typeface="Cambria Math" panose="02040503050406030204" pitchFamily="18" charset="0"/>
                              </a:rPr>
                              <m:t>𝑠</m:t>
                            </m:r>
                            <m:r>
                              <a:rPr lang="en-US" i="1">
                                <a:latin typeface="Cambria Math" panose="02040503050406030204" pitchFamily="18" charset="0"/>
                              </a:rPr>
                              <m:t>→∞</m:t>
                            </m:r>
                          </m:lim>
                        </m:limLow>
                      </m:fName>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𝑠</m:t>
                                </m:r>
                                <m:r>
                                  <a:rPr lang="en-US" i="1">
                                    <a:latin typeface="Cambria Math" panose="02040503050406030204" pitchFamily="18" charset="0"/>
                                  </a:rPr>
                                  <m:t>+1</m:t>
                                </m:r>
                              </m:sub>
                            </m:sSub>
                          </m:num>
                          <m:den>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e>
                              <m:sup>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p>
                            </m:sSup>
                          </m:den>
                        </m:f>
                      </m:e>
                    </m:func>
                    <m:r>
                      <a:rPr lang="en-US" i="1">
                        <a:latin typeface="Cambria Math" panose="02040503050406030204" pitchFamily="18" charset="0"/>
                      </a:rPr>
                      <m:t>=0</m:t>
                    </m:r>
                  </m:oMath>
                </a14:m>
                <a:r>
                  <a:rPr lang="en-US" dirty="0"/>
                  <a:t>, which is known </a:t>
                </a:r>
                <a:r>
                  <a:rPr lang="en-US" dirty="0" smtClean="0"/>
                  <a:t>as </a:t>
                </a:r>
                <a:r>
                  <a:rPr lang="en-US" b="1" dirty="0" err="1" smtClean="0"/>
                  <a:t>transversality</a:t>
                </a:r>
                <a:r>
                  <a:rPr lang="en-US" b="1" dirty="0" smtClean="0"/>
                  <a:t> condition</a:t>
                </a:r>
                <a:r>
                  <a:rPr lang="en-US" dirty="0" smtClean="0"/>
                  <a:t>. </a:t>
                </a:r>
              </a:p>
              <a:p>
                <a:endParaRPr lang="en-US" dirty="0" smtClean="0"/>
              </a:p>
              <a:p>
                <a:r>
                  <a:rPr lang="en-US" dirty="0" smtClean="0"/>
                  <a:t>Intuition:</a:t>
                </a:r>
              </a:p>
              <a:p>
                <a:pPr lvl="1"/>
                <a:r>
                  <a:rPr lang="en-US" dirty="0" smtClean="0"/>
                  <a:t>A strictly positive value mean that </a:t>
                </a:r>
                <a:r>
                  <a:rPr lang="en-US" dirty="0"/>
                  <a:t>the country’s credit </a:t>
                </a:r>
                <a:r>
                  <a:rPr lang="en-US" dirty="0" smtClean="0"/>
                  <a:t>grows indefinitely </a:t>
                </a:r>
                <a:r>
                  <a:rPr lang="en-US" dirty="0"/>
                  <a:t>at a rate greater than interest </a:t>
                </a:r>
                <a:r>
                  <a:rPr lang="en-US" dirty="0" smtClean="0"/>
                  <a:t>rates. </a:t>
                </a:r>
                <a:r>
                  <a:rPr lang="en-US" dirty="0"/>
                  <a:t>The country could </a:t>
                </a:r>
                <a:r>
                  <a:rPr lang="en-US" dirty="0" smtClean="0"/>
                  <a:t>increase welfare by </a:t>
                </a:r>
                <a:r>
                  <a:rPr lang="en-US" dirty="0"/>
                  <a:t>consuming more and accumulating less </a:t>
                </a:r>
                <a:r>
                  <a:rPr lang="en-US" dirty="0" smtClean="0"/>
                  <a:t>credit. </a:t>
                </a:r>
              </a:p>
              <a:p>
                <a:pPr lvl="1"/>
                <a:endParaRPr lang="en-US" dirty="0" smtClean="0"/>
              </a:p>
              <a:p>
                <a:pPr lvl="1"/>
                <a:r>
                  <a:rPr lang="en-US" dirty="0" smtClean="0"/>
                  <a:t>On </a:t>
                </a:r>
                <a:r>
                  <a:rPr lang="en-US" dirty="0"/>
                  <a:t>the other hand, the country could become well satisfied with a negative value for this limit, that is, an ever growing debt at a rate greater than interest rates. </a:t>
                </a:r>
                <a:r>
                  <a:rPr lang="en-US" dirty="0" smtClean="0"/>
                  <a:t>But to </a:t>
                </a:r>
                <a:r>
                  <a:rPr lang="en-US" dirty="0"/>
                  <a:t>have an explosive debt, another country would need to have an equally explosive credit, which we have seen would not happen.</a:t>
                </a:r>
                <a:endParaRPr lang="fr-FR" dirty="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fr-FR" dirty="0" err="1" smtClean="0"/>
              <a:t>Transversality</a:t>
            </a:r>
            <a:r>
              <a:rPr lang="fr-FR" dirty="0" smtClean="0"/>
              <a:t> Condition</a:t>
            </a:r>
            <a:endParaRPr lang="fr-FR" dirty="0"/>
          </a:p>
        </p:txBody>
      </p:sp>
    </p:spTree>
    <p:extLst>
      <p:ext uri="{BB962C8B-B14F-4D97-AF65-F5344CB8AC3E}">
        <p14:creationId xmlns:p14="http://schemas.microsoft.com/office/powerpoint/2010/main" val="4160117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Using equation (2.2</a:t>
                </a:r>
                <a:r>
                  <a:rPr lang="en-US" dirty="0" smtClean="0"/>
                  <a:t>) and the </a:t>
                </a:r>
                <a:r>
                  <a:rPr lang="en-US" dirty="0" err="1" smtClean="0"/>
                  <a:t>transversality</a:t>
                </a:r>
                <a:r>
                  <a:rPr lang="en-US" dirty="0" smtClean="0"/>
                  <a:t> condition, we have </a:t>
                </a:r>
                <a:r>
                  <a:rPr lang="en-US" dirty="0"/>
                  <a:t>the economy’s intertemporal restriction of </a:t>
                </a:r>
                <a:r>
                  <a:rPr lang="en-US" dirty="0" smtClean="0"/>
                  <a:t>resources:</a:t>
                </a:r>
                <a:endParaRPr lang="fr-FR" dirty="0"/>
              </a:p>
              <a:p>
                <a:pPr marL="45720" indent="0">
                  <a:buNone/>
                </a:pPr>
                <a:r>
                  <a:rPr lang="en-US" dirty="0"/>
                  <a:t>	</a:t>
                </a:r>
                <a14:m>
                  <m:oMath xmlns:m="http://schemas.openxmlformats.org/officeDocument/2006/math">
                    <m:r>
                      <a:rPr lang="en-US" i="1">
                        <a:latin typeface="Cambria Math" panose="02040503050406030204" pitchFamily="18" charset="0"/>
                      </a:rPr>
                      <m:t>−</m:t>
                    </m:r>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fr-FR"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nary>
                      <m:naryPr>
                        <m:chr m:val="∑"/>
                        <m:limLoc m:val="undOvr"/>
                        <m:ctrlPr>
                          <a:rPr lang="fr-FR" i="1">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m:t>
                        </m:r>
                      </m:sup>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𝑠</m:t>
                                </m:r>
                              </m:sub>
                            </m:sSub>
                          </m:num>
                          <m:den>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e>
                              <m:sup>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p>
                            </m:sSup>
                          </m:den>
                        </m:f>
                      </m:e>
                    </m:nary>
                  </m:oMath>
                </a14:m>
                <a:r>
                  <a:rPr lang="en-US" dirty="0"/>
                  <a:t>	(2.14)</a:t>
                </a:r>
                <a:endParaRPr lang="fr-FR" dirty="0"/>
              </a:p>
              <a:p>
                <a:endParaRPr lang="en-US" dirty="0" smtClean="0"/>
              </a:p>
              <a:p>
                <a:r>
                  <a:rPr lang="en-US" dirty="0" smtClean="0"/>
                  <a:t>The </a:t>
                </a:r>
                <a:r>
                  <a:rPr lang="en-US" dirty="0"/>
                  <a:t>amount of debt is equal to the present value of future trade balances. </a:t>
                </a:r>
                <a:endParaRPr lang="en-US" dirty="0" smtClean="0"/>
              </a:p>
              <a:p>
                <a:r>
                  <a:rPr lang="en-US" dirty="0" smtClean="0"/>
                  <a:t>An indebted country need, at some point , to generate trade surpluses so </a:t>
                </a:r>
                <a:r>
                  <a:rPr lang="en-US" dirty="0"/>
                  <a:t>that the debt does not become explosive. </a:t>
                </a:r>
                <a:endParaRPr lang="en-US" dirty="0" smtClean="0"/>
              </a:p>
              <a:p>
                <a:r>
                  <a:rPr lang="en-US" dirty="0" smtClean="0"/>
                  <a:t>Deficits </a:t>
                </a:r>
                <a:r>
                  <a:rPr lang="en-US" dirty="0"/>
                  <a:t>in current account are sustainable when the generation of future trade surplus, to limit the foreign debt generated by them, can be made without abrupt shocks.</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870"/>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fr-FR" dirty="0" smtClean="0"/>
              <a:t>NIIP and Trade Balance </a:t>
            </a:r>
            <a:r>
              <a:rPr lang="fr-FR" dirty="0" err="1" smtClean="0"/>
              <a:t>Flows</a:t>
            </a:r>
            <a:endParaRPr lang="fr-FR" dirty="0"/>
          </a:p>
        </p:txBody>
      </p:sp>
    </p:spTree>
    <p:extLst>
      <p:ext uri="{BB962C8B-B14F-4D97-AF65-F5344CB8AC3E}">
        <p14:creationId xmlns:p14="http://schemas.microsoft.com/office/powerpoint/2010/main" val="2939436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What </a:t>
            </a:r>
            <a:r>
              <a:rPr lang="en-US" dirty="0"/>
              <a:t>conditions are necessary for a debt strategy to be </a:t>
            </a:r>
            <a:r>
              <a:rPr lang="en-US" dirty="0" smtClean="0"/>
              <a:t>sustainable? </a:t>
            </a:r>
          </a:p>
          <a:p>
            <a:pPr marL="708660" lvl="1" indent="-342900">
              <a:buFont typeface="+mj-lt"/>
              <a:buAutoNum type="arabicPeriod"/>
            </a:pPr>
            <a:endParaRPr lang="en-US" dirty="0" smtClean="0"/>
          </a:p>
          <a:p>
            <a:pPr marL="708660" lvl="1" indent="-342900">
              <a:buFont typeface="+mj-lt"/>
              <a:buAutoNum type="arabicPeriod"/>
            </a:pPr>
            <a:r>
              <a:rPr lang="en-US" dirty="0" smtClean="0"/>
              <a:t>The counterpart </a:t>
            </a:r>
            <a:r>
              <a:rPr lang="en-US" dirty="0"/>
              <a:t>of a deficit in current account should be an increase in the level of investment in the country, and not an increase in consumption. </a:t>
            </a:r>
            <a:endParaRPr lang="en-US" dirty="0" smtClean="0"/>
          </a:p>
          <a:p>
            <a:pPr marL="708660" lvl="1" indent="-342900">
              <a:buFont typeface="+mj-lt"/>
              <a:buAutoNum type="arabicPeriod"/>
            </a:pPr>
            <a:endParaRPr lang="en-US" dirty="0" smtClean="0"/>
          </a:p>
          <a:p>
            <a:pPr marL="708660" lvl="1" indent="-342900">
              <a:buFont typeface="+mj-lt"/>
              <a:buAutoNum type="arabicPeriod"/>
            </a:pPr>
            <a:r>
              <a:rPr lang="en-US" dirty="0" smtClean="0"/>
              <a:t>Investment </a:t>
            </a:r>
            <a:r>
              <a:rPr lang="en-US" dirty="0"/>
              <a:t>should be effective in increasing production capabilities, so that a higher level of investment would truly increase the rate of growth for a country. </a:t>
            </a:r>
            <a:endParaRPr lang="en-US" dirty="0" smtClean="0"/>
          </a:p>
          <a:p>
            <a:pPr marL="708660" lvl="1" indent="-342900">
              <a:buFont typeface="+mj-lt"/>
              <a:buAutoNum type="arabicPeriod"/>
            </a:pPr>
            <a:endParaRPr lang="en-US" dirty="0" smtClean="0"/>
          </a:p>
          <a:p>
            <a:pPr marL="708660" lvl="1" indent="-342900">
              <a:buFont typeface="+mj-lt"/>
              <a:buAutoNum type="arabicPeriod"/>
            </a:pPr>
            <a:r>
              <a:rPr lang="en-US" dirty="0" smtClean="0"/>
              <a:t>The inflow </a:t>
            </a:r>
            <a:r>
              <a:rPr lang="en-US" dirty="0"/>
              <a:t>of capital should be stable during the investment period. </a:t>
            </a:r>
            <a:endParaRPr lang="pt-BR" dirty="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43</a:t>
            </a:fld>
            <a:endParaRPr lang="pt-BR"/>
          </a:p>
        </p:txBody>
      </p:sp>
      <p:sp>
        <p:nvSpPr>
          <p:cNvPr id="4" name="Título 3"/>
          <p:cNvSpPr>
            <a:spLocks noGrp="1"/>
          </p:cNvSpPr>
          <p:nvPr>
            <p:ph type="title"/>
          </p:nvPr>
        </p:nvSpPr>
        <p:spPr/>
        <p:txBody>
          <a:bodyPr/>
          <a:lstStyle/>
          <a:p>
            <a:r>
              <a:rPr lang="fr-FR" dirty="0" err="1" smtClean="0"/>
              <a:t>Strategy</a:t>
            </a:r>
            <a:r>
              <a:rPr lang="fr-FR" dirty="0" smtClean="0"/>
              <a:t> to a </a:t>
            </a:r>
            <a:r>
              <a:rPr lang="fr-FR" dirty="0" err="1" smtClean="0"/>
              <a:t>Sustainable</a:t>
            </a:r>
            <a:r>
              <a:rPr lang="fr-FR" dirty="0" smtClean="0"/>
              <a:t> </a:t>
            </a:r>
            <a:r>
              <a:rPr lang="fr-FR" dirty="0" err="1" smtClean="0"/>
              <a:t>Debt</a:t>
            </a:r>
            <a:endParaRPr lang="pt-BR" dirty="0"/>
          </a:p>
        </p:txBody>
      </p:sp>
    </p:spTree>
    <p:extLst>
      <p:ext uri="{BB962C8B-B14F-4D97-AF65-F5344CB8AC3E}">
        <p14:creationId xmlns:p14="http://schemas.microsoft.com/office/powerpoint/2010/main" val="2875852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The </a:t>
            </a:r>
            <a:r>
              <a:rPr lang="en-US" dirty="0"/>
              <a:t>sustainability of the composition of current and financial accounts balances depends, among other factors, </a:t>
            </a:r>
            <a:r>
              <a:rPr lang="en-US" dirty="0" smtClean="0"/>
              <a:t>on: </a:t>
            </a:r>
          </a:p>
          <a:p>
            <a:pPr lvl="1"/>
            <a:r>
              <a:rPr lang="en-US" dirty="0" smtClean="0"/>
              <a:t>the </a:t>
            </a:r>
            <a:r>
              <a:rPr lang="en-US" dirty="0"/>
              <a:t>conditions present in the international credit market, </a:t>
            </a:r>
            <a:endParaRPr lang="en-US" dirty="0" smtClean="0"/>
          </a:p>
          <a:p>
            <a:pPr lvl="1"/>
            <a:r>
              <a:rPr lang="en-US" dirty="0" smtClean="0"/>
              <a:t>the </a:t>
            </a:r>
            <a:r>
              <a:rPr lang="en-US" dirty="0"/>
              <a:t>perception of international investors in relation to a country’s ability to pay, </a:t>
            </a:r>
            <a:endParaRPr lang="en-US" dirty="0" smtClean="0"/>
          </a:p>
          <a:p>
            <a:pPr lvl="1"/>
            <a:r>
              <a:rPr lang="en-US" dirty="0" smtClean="0"/>
              <a:t>the </a:t>
            </a:r>
            <a:r>
              <a:rPr lang="en-US" dirty="0"/>
              <a:t>composition of foreign financing, </a:t>
            </a:r>
            <a:endParaRPr lang="en-US" dirty="0" smtClean="0"/>
          </a:p>
          <a:p>
            <a:pPr lvl="1"/>
            <a:r>
              <a:rPr lang="en-US" dirty="0" smtClean="0"/>
              <a:t>and </a:t>
            </a:r>
            <a:r>
              <a:rPr lang="en-US" dirty="0"/>
              <a:t>the domestic use of foreign indebtedness or motivation for foreign </a:t>
            </a:r>
            <a:r>
              <a:rPr lang="en-US" dirty="0" smtClean="0"/>
              <a:t>savings. </a:t>
            </a:r>
          </a:p>
          <a:p>
            <a:endParaRPr lang="en-US" dirty="0" smtClean="0"/>
          </a:p>
          <a:p>
            <a:r>
              <a:rPr lang="en-US" dirty="0" smtClean="0"/>
              <a:t>What </a:t>
            </a:r>
            <a:r>
              <a:rPr lang="en-US" dirty="0"/>
              <a:t>appears to be true is that the accumulation of high deficits in current account tends to make the economy more vulnerable to shocks, both domestic and foreign.</a:t>
            </a:r>
            <a:endParaRPr lang="fr-FR" dirty="0"/>
          </a:p>
        </p:txBody>
      </p:sp>
      <p:sp>
        <p:nvSpPr>
          <p:cNvPr id="3" name="Espaço Reservado para Número de Slide 2"/>
          <p:cNvSpPr>
            <a:spLocks noGrp="1"/>
          </p:cNvSpPr>
          <p:nvPr>
            <p:ph type="sldNum" sz="quarter" idx="12"/>
          </p:nvPr>
        </p:nvSpPr>
        <p:spPr/>
        <p:txBody>
          <a:bodyPr/>
          <a:lstStyle/>
          <a:p>
            <a:fld id="{D2D54FD4-E6A3-4A1F-8C5C-1619D1E75EAA}" type="slidenum">
              <a:rPr lang="pt-BR" smtClean="0"/>
              <a:t>44</a:t>
            </a:fld>
            <a:endParaRPr lang="pt-BR"/>
          </a:p>
        </p:txBody>
      </p:sp>
      <p:sp>
        <p:nvSpPr>
          <p:cNvPr id="4" name="Título 3"/>
          <p:cNvSpPr>
            <a:spLocks noGrp="1"/>
          </p:cNvSpPr>
          <p:nvPr>
            <p:ph type="title"/>
          </p:nvPr>
        </p:nvSpPr>
        <p:spPr/>
        <p:txBody>
          <a:bodyPr/>
          <a:lstStyle/>
          <a:p>
            <a:r>
              <a:rPr lang="fr-FR" dirty="0" smtClean="0"/>
              <a:t>Conditions for </a:t>
            </a:r>
            <a:r>
              <a:rPr lang="fr-FR" dirty="0" err="1" smtClean="0"/>
              <a:t>Sustainability</a:t>
            </a:r>
            <a:endParaRPr lang="pt-BR" dirty="0"/>
          </a:p>
        </p:txBody>
      </p:sp>
    </p:spTree>
    <p:extLst>
      <p:ext uri="{BB962C8B-B14F-4D97-AF65-F5344CB8AC3E}">
        <p14:creationId xmlns:p14="http://schemas.microsoft.com/office/powerpoint/2010/main" val="2896552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Balance </a:t>
            </a:r>
            <a:r>
              <a:rPr lang="en-US" dirty="0"/>
              <a:t>of </a:t>
            </a:r>
            <a:r>
              <a:rPr lang="en-US" dirty="0" smtClean="0"/>
              <a:t>Payments</a:t>
            </a:r>
            <a:endParaRPr lang="en-US" dirty="0"/>
          </a:p>
          <a:p>
            <a:pPr lvl="1"/>
            <a:r>
              <a:rPr lang="en-US" dirty="0" smtClean="0"/>
              <a:t>Current Account</a:t>
            </a:r>
          </a:p>
          <a:p>
            <a:pPr lvl="1"/>
            <a:r>
              <a:rPr lang="en-US" dirty="0" smtClean="0"/>
              <a:t>Capital Account</a:t>
            </a:r>
          </a:p>
          <a:p>
            <a:pPr lvl="1"/>
            <a:r>
              <a:rPr lang="en-US" dirty="0" smtClean="0"/>
              <a:t>Financial </a:t>
            </a:r>
            <a:r>
              <a:rPr lang="en-US" dirty="0"/>
              <a:t>Account </a:t>
            </a:r>
            <a:endParaRPr lang="en-US" dirty="0" smtClean="0"/>
          </a:p>
          <a:p>
            <a:endParaRPr lang="en-US" dirty="0" smtClean="0"/>
          </a:p>
          <a:p>
            <a:r>
              <a:rPr lang="en-US" dirty="0" smtClean="0"/>
              <a:t>National Accounts</a:t>
            </a:r>
          </a:p>
          <a:p>
            <a:endParaRPr lang="en-US" dirty="0" smtClean="0"/>
          </a:p>
          <a:p>
            <a:r>
              <a:rPr lang="en-US" dirty="0" smtClean="0"/>
              <a:t>Balance </a:t>
            </a:r>
            <a:r>
              <a:rPr lang="en-US" dirty="0"/>
              <a:t>of Payments </a:t>
            </a:r>
            <a:r>
              <a:rPr lang="en-US" dirty="0" smtClean="0"/>
              <a:t>Equilibrium</a:t>
            </a:r>
          </a:p>
          <a:p>
            <a:endParaRPr lang="en-US" dirty="0" smtClean="0"/>
          </a:p>
          <a:p>
            <a:r>
              <a:rPr lang="en-US" dirty="0" smtClean="0"/>
              <a:t>Sustainability </a:t>
            </a:r>
            <a:r>
              <a:rPr lang="en-US" dirty="0"/>
              <a:t>of Current-Account </a:t>
            </a:r>
            <a:r>
              <a:rPr lang="en-US" dirty="0" smtClean="0"/>
              <a:t>Deficits</a:t>
            </a:r>
          </a:p>
          <a:p>
            <a:endParaRPr lang="en-US" dirty="0" smtClean="0"/>
          </a:p>
          <a:p>
            <a:r>
              <a:rPr lang="en-US" dirty="0" smtClean="0">
                <a:solidFill>
                  <a:schemeClr val="accent5">
                    <a:lumMod val="75000"/>
                  </a:schemeClr>
                </a:solidFill>
              </a:rPr>
              <a:t>Open </a:t>
            </a:r>
            <a:r>
              <a:rPr lang="en-US" dirty="0">
                <a:solidFill>
                  <a:schemeClr val="accent5">
                    <a:lumMod val="75000"/>
                  </a:schemeClr>
                </a:solidFill>
              </a:rPr>
              <a:t>Economy Models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360148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To model an open economy, one must consider its transactions with the rest of the </a:t>
            </a:r>
            <a:r>
              <a:rPr lang="en-US" dirty="0" smtClean="0"/>
              <a:t>world, which are </a:t>
            </a:r>
            <a:r>
              <a:rPr lang="en-US" dirty="0"/>
              <a:t>registered in the balance of payments. </a:t>
            </a:r>
            <a:endParaRPr lang="en-US" dirty="0" smtClean="0"/>
          </a:p>
          <a:p>
            <a:endParaRPr lang="en-US" dirty="0" smtClean="0"/>
          </a:p>
          <a:p>
            <a:r>
              <a:rPr lang="en-US" dirty="0" smtClean="0"/>
              <a:t>Based on </a:t>
            </a:r>
            <a:r>
              <a:rPr lang="en-US" dirty="0"/>
              <a:t>equation (2.9), we can describe the balance of payments as the interaction between three markets: </a:t>
            </a:r>
            <a:endParaRPr lang="en-US" dirty="0" smtClean="0"/>
          </a:p>
          <a:p>
            <a:pPr lvl="1"/>
            <a:r>
              <a:rPr lang="en-US" dirty="0" smtClean="0"/>
              <a:t>the </a:t>
            </a:r>
            <a:r>
              <a:rPr lang="en-US" dirty="0"/>
              <a:t>goods and services market, represented by the current account, </a:t>
            </a:r>
            <a:endParaRPr lang="en-US" dirty="0" smtClean="0"/>
          </a:p>
          <a:p>
            <a:pPr lvl="1"/>
            <a:r>
              <a:rPr lang="en-US" dirty="0" smtClean="0"/>
              <a:t>the </a:t>
            </a:r>
            <a:r>
              <a:rPr lang="en-US" dirty="0"/>
              <a:t>assets market, by the financial-capital account, and </a:t>
            </a:r>
            <a:endParaRPr lang="en-US" dirty="0" smtClean="0"/>
          </a:p>
          <a:p>
            <a:pPr lvl="1"/>
            <a:r>
              <a:rPr lang="en-US" dirty="0" smtClean="0"/>
              <a:t>the </a:t>
            </a:r>
            <a:r>
              <a:rPr lang="en-US" dirty="0"/>
              <a:t>money market, by the reserve assets. </a:t>
            </a:r>
            <a:endParaRPr lang="en-US" dirty="0" smtClean="0"/>
          </a:p>
          <a:p>
            <a:endParaRPr lang="en-US" dirty="0" smtClean="0"/>
          </a:p>
          <a:p>
            <a:r>
              <a:rPr lang="en-US" dirty="0" smtClean="0"/>
              <a:t>The </a:t>
            </a:r>
            <a:r>
              <a:rPr lang="en-US" dirty="0"/>
              <a:t>different open economy models provide for alternative simplifying hypotheses, depending on which of the market one intends to focus their analysis</a:t>
            </a:r>
            <a:r>
              <a:rPr lang="en-US" dirty="0" smtClean="0"/>
              <a:t>.</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fr-FR" dirty="0"/>
              <a:t>Open </a:t>
            </a:r>
            <a:r>
              <a:rPr lang="fr-FR" dirty="0" err="1"/>
              <a:t>Economy</a:t>
            </a:r>
            <a:r>
              <a:rPr lang="fr-FR" dirty="0"/>
              <a:t> </a:t>
            </a:r>
            <a:r>
              <a:rPr lang="fr-FR" dirty="0" err="1" smtClean="0"/>
              <a:t>Models</a:t>
            </a:r>
            <a:endParaRPr lang="fr-FR" dirty="0"/>
          </a:p>
        </p:txBody>
      </p:sp>
    </p:spTree>
    <p:extLst>
      <p:ext uri="{BB962C8B-B14F-4D97-AF65-F5344CB8AC3E}">
        <p14:creationId xmlns:p14="http://schemas.microsoft.com/office/powerpoint/2010/main" val="3952024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The </a:t>
            </a:r>
            <a:r>
              <a:rPr lang="en-US" b="1" dirty="0"/>
              <a:t>intertemporal models of current-account </a:t>
            </a:r>
            <a:r>
              <a:rPr lang="en-US" b="1" dirty="0" smtClean="0"/>
              <a:t>adjustment</a:t>
            </a:r>
            <a:r>
              <a:rPr lang="en-US" dirty="0"/>
              <a:t>:</a:t>
            </a:r>
            <a:r>
              <a:rPr lang="en-US" dirty="0" smtClean="0"/>
              <a:t> </a:t>
            </a:r>
          </a:p>
          <a:p>
            <a:pPr lvl="1"/>
            <a:r>
              <a:rPr lang="en-US" dirty="0" smtClean="0"/>
              <a:t>focus on </a:t>
            </a:r>
            <a:r>
              <a:rPr lang="en-US" dirty="0"/>
              <a:t>the interaction of the current-account balance with domestic </a:t>
            </a:r>
            <a:r>
              <a:rPr lang="en-US" dirty="0" smtClean="0"/>
              <a:t>aggregates. They model aggregate savings and investment over time, </a:t>
            </a:r>
            <a:r>
              <a:rPr lang="en-US" dirty="0"/>
              <a:t>so that the current-account </a:t>
            </a:r>
            <a:r>
              <a:rPr lang="en-US" dirty="0" smtClean="0"/>
              <a:t>balance can </a:t>
            </a:r>
            <a:r>
              <a:rPr lang="en-US" dirty="0"/>
              <a:t>be analyzed as a result of these decisions</a:t>
            </a:r>
            <a:r>
              <a:rPr lang="en-US" dirty="0" smtClean="0"/>
              <a:t>. </a:t>
            </a:r>
          </a:p>
          <a:p>
            <a:r>
              <a:rPr lang="en-US" dirty="0"/>
              <a:t>The </a:t>
            </a:r>
            <a:r>
              <a:rPr lang="en-US" b="1" dirty="0"/>
              <a:t>monetary </a:t>
            </a:r>
            <a:r>
              <a:rPr lang="en-US" b="1" dirty="0" smtClean="0"/>
              <a:t>models</a:t>
            </a:r>
            <a:r>
              <a:rPr lang="en-US" dirty="0" smtClean="0"/>
              <a:t>:</a:t>
            </a:r>
          </a:p>
          <a:p>
            <a:pPr lvl="1"/>
            <a:r>
              <a:rPr lang="en-US" dirty="0" smtClean="0"/>
              <a:t>focus on </a:t>
            </a:r>
            <a:r>
              <a:rPr lang="en-US" dirty="0"/>
              <a:t>the money market. By taking domestic and </a:t>
            </a:r>
            <a:r>
              <a:rPr lang="en-US" dirty="0" smtClean="0"/>
              <a:t>foreign </a:t>
            </a:r>
            <a:r>
              <a:rPr lang="en-US" dirty="0"/>
              <a:t>assets as perfect substitutes, only one non-arbitrage condition guarantees balance in the asset market. </a:t>
            </a:r>
            <a:endParaRPr lang="en-US" dirty="0" smtClean="0"/>
          </a:p>
          <a:p>
            <a:pPr lvl="1"/>
            <a:r>
              <a:rPr lang="en-US" dirty="0" smtClean="0"/>
              <a:t>Two </a:t>
            </a:r>
            <a:r>
              <a:rPr lang="en-US" dirty="0"/>
              <a:t>categories: </a:t>
            </a:r>
            <a:endParaRPr lang="en-US" dirty="0" smtClean="0"/>
          </a:p>
          <a:p>
            <a:pPr lvl="2"/>
            <a:r>
              <a:rPr lang="en-US" b="1" dirty="0" smtClean="0"/>
              <a:t>Flexible price</a:t>
            </a:r>
            <a:r>
              <a:rPr lang="en-US" dirty="0" smtClean="0"/>
              <a:t>: goods </a:t>
            </a:r>
            <a:r>
              <a:rPr lang="en-US" dirty="0"/>
              <a:t>market </a:t>
            </a:r>
            <a:r>
              <a:rPr lang="en-US" dirty="0" smtClean="0"/>
              <a:t>is always </a:t>
            </a:r>
            <a:r>
              <a:rPr lang="en-US" dirty="0"/>
              <a:t>in </a:t>
            </a:r>
            <a:r>
              <a:rPr lang="en-US" dirty="0" smtClean="0"/>
              <a:t>equilibrium =&gt; changes </a:t>
            </a:r>
            <a:r>
              <a:rPr lang="en-US" dirty="0"/>
              <a:t>in nominal exchange rate do not have an impact on the level of production or on the current-account balance, given that prices immediately adjust to compensate for the exchange rate changes</a:t>
            </a:r>
            <a:r>
              <a:rPr lang="en-US" dirty="0" smtClean="0"/>
              <a:t>.</a:t>
            </a:r>
          </a:p>
          <a:p>
            <a:pPr lvl="2"/>
            <a:r>
              <a:rPr lang="en-US" b="1" dirty="0" smtClean="0"/>
              <a:t>Fixed </a:t>
            </a:r>
            <a:r>
              <a:rPr lang="en-US" b="1" dirty="0"/>
              <a:t>price </a:t>
            </a:r>
            <a:r>
              <a:rPr lang="en-US" b="1" dirty="0" smtClean="0"/>
              <a:t>models</a:t>
            </a:r>
            <a:r>
              <a:rPr lang="en-US" dirty="0" smtClean="0"/>
              <a:t>: the </a:t>
            </a:r>
            <a:r>
              <a:rPr lang="en-US" dirty="0"/>
              <a:t>adjustment of prices to shocks is not immediate. The goods market can temporarily remain out of its long-run equilibrium, while prices gradually adjust. </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fr-FR" dirty="0"/>
              <a:t>Open </a:t>
            </a:r>
            <a:r>
              <a:rPr lang="fr-FR" dirty="0" err="1"/>
              <a:t>Economy</a:t>
            </a:r>
            <a:r>
              <a:rPr lang="fr-FR" dirty="0"/>
              <a:t> </a:t>
            </a:r>
            <a:r>
              <a:rPr lang="fr-FR" dirty="0" err="1" smtClean="0"/>
              <a:t>Models</a:t>
            </a:r>
            <a:endParaRPr lang="fr-FR" dirty="0"/>
          </a:p>
        </p:txBody>
      </p:sp>
    </p:spTree>
    <p:extLst>
      <p:ext uri="{BB962C8B-B14F-4D97-AF65-F5344CB8AC3E}">
        <p14:creationId xmlns:p14="http://schemas.microsoft.com/office/powerpoint/2010/main" val="214632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The </a:t>
            </a:r>
            <a:r>
              <a:rPr lang="en-US" b="1" dirty="0"/>
              <a:t>models of portfolio </a:t>
            </a:r>
            <a:r>
              <a:rPr lang="en-US" b="1" dirty="0" smtClean="0"/>
              <a:t>diversification:</a:t>
            </a:r>
          </a:p>
          <a:p>
            <a:pPr lvl="1"/>
            <a:r>
              <a:rPr lang="en-US" dirty="0" smtClean="0"/>
              <a:t>focus </a:t>
            </a:r>
            <a:r>
              <a:rPr lang="en-US" dirty="0"/>
              <a:t>on the assets market. This is the only class of models where domestic and foreign assets are not taken as perfect substitutes. The objective of the model is to better understand the choice between these two types of assets and how this choice is affected by different economic variables</a:t>
            </a:r>
            <a:r>
              <a:rPr lang="en-US" dirty="0" smtClean="0"/>
              <a:t>.</a:t>
            </a:r>
          </a:p>
          <a:p>
            <a:endParaRPr lang="en-US" dirty="0" smtClean="0"/>
          </a:p>
          <a:p>
            <a:r>
              <a:rPr lang="en-US" dirty="0" smtClean="0"/>
              <a:t>No </a:t>
            </a:r>
            <a:r>
              <a:rPr lang="en-US" dirty="0"/>
              <a:t>model, by definition, is able to offer a complete explanation of functioning of the economy in all its complexity. </a:t>
            </a:r>
            <a:endParaRPr lang="en-US" dirty="0" smtClean="0"/>
          </a:p>
          <a:p>
            <a:endParaRPr lang="en-US" dirty="0"/>
          </a:p>
          <a:p>
            <a:r>
              <a:rPr lang="en-US" dirty="0" smtClean="0"/>
              <a:t>The </a:t>
            </a:r>
            <a:r>
              <a:rPr lang="en-US" dirty="0"/>
              <a:t>object of a model is to simplify the economy, suppressing lesser important elements in order to better understand the object of study. </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fr-FR" dirty="0"/>
              <a:t>Open </a:t>
            </a:r>
            <a:r>
              <a:rPr lang="fr-FR" dirty="0" err="1"/>
              <a:t>Economy</a:t>
            </a:r>
            <a:r>
              <a:rPr lang="fr-FR" dirty="0"/>
              <a:t> </a:t>
            </a:r>
            <a:r>
              <a:rPr lang="fr-FR" dirty="0" err="1" smtClean="0"/>
              <a:t>Models</a:t>
            </a:r>
            <a:endParaRPr lang="fr-FR" dirty="0"/>
          </a:p>
        </p:txBody>
      </p:sp>
    </p:spTree>
    <p:extLst>
      <p:ext uri="{BB962C8B-B14F-4D97-AF65-F5344CB8AC3E}">
        <p14:creationId xmlns:p14="http://schemas.microsoft.com/office/powerpoint/2010/main" val="298706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lnSpcReduction="10000"/>
          </a:bodyPr>
          <a:lstStyle/>
          <a:p>
            <a:r>
              <a:rPr lang="en-US" b="1" dirty="0" smtClean="0"/>
              <a:t>Balance of Payments</a:t>
            </a:r>
            <a:r>
              <a:rPr lang="en-US" dirty="0" smtClean="0"/>
              <a:t>: </a:t>
            </a:r>
            <a:r>
              <a:rPr lang="en-US" dirty="0"/>
              <a:t>registers </a:t>
            </a:r>
            <a:r>
              <a:rPr lang="en-US" dirty="0" smtClean="0"/>
              <a:t>transactions </a:t>
            </a:r>
            <a:r>
              <a:rPr lang="en-US" dirty="0"/>
              <a:t>between the residents and non-residents of a country for a specific </a:t>
            </a:r>
            <a:r>
              <a:rPr lang="en-US" dirty="0" smtClean="0"/>
              <a:t>period. </a:t>
            </a:r>
          </a:p>
          <a:p>
            <a:pPr lvl="1"/>
            <a:r>
              <a:rPr lang="en-US" b="1" dirty="0" smtClean="0"/>
              <a:t>Double-entry </a:t>
            </a:r>
            <a:r>
              <a:rPr lang="en-US" b="1" dirty="0"/>
              <a:t>system</a:t>
            </a:r>
            <a:r>
              <a:rPr lang="en-US" dirty="0"/>
              <a:t>: each transaction is a positive entry in one account and a negative entry in </a:t>
            </a:r>
            <a:r>
              <a:rPr lang="en-US" dirty="0" smtClean="0"/>
              <a:t>another =&gt; the </a:t>
            </a:r>
            <a:r>
              <a:rPr lang="en-US" dirty="0"/>
              <a:t>sum of the entries is equal to zero.</a:t>
            </a:r>
            <a:endParaRPr lang="pt-BR" dirty="0"/>
          </a:p>
          <a:p>
            <a:endParaRPr lang="en-US" dirty="0" smtClean="0"/>
          </a:p>
          <a:p>
            <a:r>
              <a:rPr lang="en-US" dirty="0" smtClean="0"/>
              <a:t>The </a:t>
            </a:r>
            <a:r>
              <a:rPr lang="en-US" dirty="0" err="1" smtClean="0"/>
              <a:t>BoP</a:t>
            </a:r>
            <a:r>
              <a:rPr lang="en-US" dirty="0" smtClean="0"/>
              <a:t> is </a:t>
            </a:r>
            <a:r>
              <a:rPr lang="en-US" dirty="0"/>
              <a:t>divided into </a:t>
            </a:r>
            <a:r>
              <a:rPr lang="en-US" dirty="0" smtClean="0"/>
              <a:t>three main </a:t>
            </a:r>
            <a:r>
              <a:rPr lang="en-US" dirty="0"/>
              <a:t>accounts according to the nature of the </a:t>
            </a:r>
            <a:r>
              <a:rPr lang="en-US" dirty="0" smtClean="0"/>
              <a:t>transactions: </a:t>
            </a:r>
            <a:r>
              <a:rPr lang="en-US" b="1" dirty="0"/>
              <a:t>Current Account</a:t>
            </a:r>
            <a:r>
              <a:rPr lang="en-US" dirty="0"/>
              <a:t>, </a:t>
            </a:r>
            <a:r>
              <a:rPr lang="en-US" b="1" dirty="0"/>
              <a:t>Capital Account</a:t>
            </a:r>
            <a:r>
              <a:rPr lang="en-US" dirty="0"/>
              <a:t> and</a:t>
            </a:r>
            <a:r>
              <a:rPr lang="en-US" b="1" dirty="0"/>
              <a:t> Financial Account</a:t>
            </a:r>
            <a:r>
              <a:rPr lang="en-US" dirty="0"/>
              <a:t>. </a:t>
            </a:r>
            <a:endParaRPr lang="en-US" dirty="0" smtClean="0"/>
          </a:p>
          <a:p>
            <a:pPr lvl="1"/>
            <a:r>
              <a:rPr lang="en-US" dirty="0" smtClean="0"/>
              <a:t>Current account: the flows </a:t>
            </a:r>
            <a:r>
              <a:rPr lang="en-US" dirty="0"/>
              <a:t>impacting the period in </a:t>
            </a:r>
            <a:r>
              <a:rPr lang="en-US" dirty="0" smtClean="0"/>
              <a:t>question</a:t>
            </a:r>
          </a:p>
          <a:p>
            <a:pPr lvl="1"/>
            <a:r>
              <a:rPr lang="en-US" dirty="0"/>
              <a:t>C</a:t>
            </a:r>
            <a:r>
              <a:rPr lang="en-US" dirty="0" smtClean="0"/>
              <a:t>apital </a:t>
            </a:r>
            <a:r>
              <a:rPr lang="en-US" dirty="0"/>
              <a:t>and financial </a:t>
            </a:r>
            <a:r>
              <a:rPr lang="en-US" dirty="0" smtClean="0"/>
              <a:t>accounts: the </a:t>
            </a:r>
            <a:r>
              <a:rPr lang="en-US" dirty="0"/>
              <a:t>accumulation of assets and liabilities in relation to the rest of the world. </a:t>
            </a:r>
            <a:endParaRPr lang="pt-BR" dirty="0"/>
          </a:p>
          <a:p>
            <a:endParaRPr lang="en-US" dirty="0" smtClean="0"/>
          </a:p>
          <a:p>
            <a:r>
              <a:rPr lang="en-US" dirty="0" smtClean="0"/>
              <a:t>“</a:t>
            </a:r>
            <a:r>
              <a:rPr lang="en-US" dirty="0"/>
              <a:t>Errors and Omissions</a:t>
            </a:r>
            <a:r>
              <a:rPr lang="en-US" dirty="0" smtClean="0"/>
              <a:t>”: </a:t>
            </a:r>
            <a:r>
              <a:rPr lang="en-US" i="1" dirty="0" smtClean="0"/>
              <a:t>closes </a:t>
            </a:r>
            <a:r>
              <a:rPr lang="en-US" dirty="0"/>
              <a:t>the balance.</a:t>
            </a:r>
            <a:endParaRPr lang="pt-BR" dirty="0"/>
          </a:p>
          <a:p>
            <a:endParaRPr lang="pt-BR" dirty="0"/>
          </a:p>
        </p:txBody>
      </p:sp>
      <p:sp>
        <p:nvSpPr>
          <p:cNvPr id="4" name="Título 3"/>
          <p:cNvSpPr>
            <a:spLocks noGrp="1"/>
          </p:cNvSpPr>
          <p:nvPr>
            <p:ph type="title"/>
          </p:nvPr>
        </p:nvSpPr>
        <p:spPr/>
        <p:txBody>
          <a:bodyPr/>
          <a:lstStyle/>
          <a:p>
            <a:r>
              <a:rPr lang="pt-BR" dirty="0"/>
              <a:t>Balance </a:t>
            </a:r>
            <a:r>
              <a:rPr lang="pt-BR" dirty="0" err="1"/>
              <a:t>of</a:t>
            </a:r>
            <a:r>
              <a:rPr lang="pt-BR" dirty="0"/>
              <a:t> </a:t>
            </a:r>
            <a:r>
              <a:rPr lang="pt-BR" dirty="0" err="1"/>
              <a:t>Payments</a:t>
            </a:r>
            <a:endParaRPr lang="pt-BR" dirty="0"/>
          </a:p>
        </p:txBody>
      </p:sp>
      <p:sp>
        <p:nvSpPr>
          <p:cNvPr id="2" name="Espaço Reservado para Número de Slide 1"/>
          <p:cNvSpPr>
            <a:spLocks noGrp="1"/>
          </p:cNvSpPr>
          <p:nvPr>
            <p:ph type="sldNum" sz="quarter" idx="12"/>
          </p:nvPr>
        </p:nvSpPr>
        <p:spPr/>
        <p:txBody>
          <a:bodyPr/>
          <a:lstStyle/>
          <a:p>
            <a:fld id="{D2D54FD4-E6A3-4A1F-8C5C-1619D1E75EAA}" type="slidenum">
              <a:rPr lang="pt-BR" smtClean="0"/>
              <a:t>5</a:t>
            </a:fld>
            <a:endParaRPr lang="pt-BR"/>
          </a:p>
        </p:txBody>
      </p:sp>
    </p:spTree>
    <p:extLst>
      <p:ext uri="{BB962C8B-B14F-4D97-AF65-F5344CB8AC3E}">
        <p14:creationId xmlns:p14="http://schemas.microsoft.com/office/powerpoint/2010/main" val="399712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0" y="764704"/>
            <a:ext cx="8346034" cy="537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ço Reservado para Número de Slide 2"/>
          <p:cNvSpPr>
            <a:spLocks noGrp="1"/>
          </p:cNvSpPr>
          <p:nvPr>
            <p:ph type="sldNum" sz="quarter" idx="12"/>
          </p:nvPr>
        </p:nvSpPr>
        <p:spPr/>
        <p:txBody>
          <a:bodyPr/>
          <a:lstStyle/>
          <a:p>
            <a:fld id="{D2D54FD4-E6A3-4A1F-8C5C-1619D1E75EAA}" type="slidenum">
              <a:rPr lang="pt-BR" smtClean="0"/>
              <a:t>6</a:t>
            </a:fld>
            <a:endParaRPr lang="pt-BR"/>
          </a:p>
        </p:txBody>
      </p:sp>
    </p:spTree>
    <p:extLst>
      <p:ext uri="{BB962C8B-B14F-4D97-AF65-F5344CB8AC3E}">
        <p14:creationId xmlns:p14="http://schemas.microsoft.com/office/powerpoint/2010/main" val="293939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a:t>The </a:t>
            </a:r>
            <a:r>
              <a:rPr lang="en-US" b="1" dirty="0"/>
              <a:t>Current Account </a:t>
            </a:r>
            <a:r>
              <a:rPr lang="en-US" dirty="0"/>
              <a:t>registers the imports and exports of goods and services, </a:t>
            </a:r>
            <a:r>
              <a:rPr lang="en-US" dirty="0" smtClean="0"/>
              <a:t>and the </a:t>
            </a:r>
            <a:r>
              <a:rPr lang="en-US" dirty="0"/>
              <a:t>payments of </a:t>
            </a:r>
            <a:r>
              <a:rPr lang="en-US" dirty="0" smtClean="0"/>
              <a:t>income</a:t>
            </a:r>
          </a:p>
          <a:p>
            <a:endParaRPr lang="en-US" dirty="0" smtClean="0"/>
          </a:p>
          <a:p>
            <a:pPr lvl="1"/>
            <a:r>
              <a:rPr lang="en-US" b="1" dirty="0" smtClean="0"/>
              <a:t>Trade of goods and </a:t>
            </a:r>
            <a:r>
              <a:rPr lang="en-US" b="1" dirty="0"/>
              <a:t>services</a:t>
            </a:r>
            <a:r>
              <a:rPr lang="en-US" dirty="0"/>
              <a:t>. </a:t>
            </a:r>
            <a:endParaRPr lang="en-US" dirty="0" smtClean="0"/>
          </a:p>
          <a:p>
            <a:pPr lvl="2"/>
            <a:r>
              <a:rPr lang="en-US" b="1" dirty="0" smtClean="0"/>
              <a:t>Goods:</a:t>
            </a:r>
            <a:r>
              <a:rPr lang="en-US" dirty="0" smtClean="0"/>
              <a:t> physical </a:t>
            </a:r>
            <a:r>
              <a:rPr lang="en-US" dirty="0"/>
              <a:t>items that are produced and for which ownership can be established. </a:t>
            </a:r>
            <a:endParaRPr lang="en-US" dirty="0" smtClean="0"/>
          </a:p>
          <a:p>
            <a:pPr lvl="3"/>
            <a:r>
              <a:rPr lang="en-US" dirty="0" smtClean="0"/>
              <a:t>The </a:t>
            </a:r>
            <a:r>
              <a:rPr lang="en-US" dirty="0"/>
              <a:t>imports and exports of goods represent the exchange of ownership of those goods between a resident and non-resident of a country.</a:t>
            </a:r>
            <a:endParaRPr lang="pt-BR" dirty="0"/>
          </a:p>
          <a:p>
            <a:pPr lvl="2"/>
            <a:endParaRPr lang="en-US" b="1" dirty="0" smtClean="0"/>
          </a:p>
          <a:p>
            <a:pPr lvl="2"/>
            <a:r>
              <a:rPr lang="en-US" b="1" dirty="0" smtClean="0"/>
              <a:t>Services:</a:t>
            </a:r>
            <a:r>
              <a:rPr lang="en-US" dirty="0" smtClean="0"/>
              <a:t> the </a:t>
            </a:r>
            <a:r>
              <a:rPr lang="en-US" dirty="0"/>
              <a:t>result of a productive activity that alters what is consumed, or that facilitates the exchange of goods and financial assets. </a:t>
            </a:r>
            <a:endParaRPr lang="en-US" dirty="0" smtClean="0"/>
          </a:p>
          <a:p>
            <a:pPr lvl="3"/>
            <a:r>
              <a:rPr lang="en-US" dirty="0" smtClean="0"/>
              <a:t>In </a:t>
            </a:r>
            <a:r>
              <a:rPr lang="en-US" dirty="0"/>
              <a:t>general, there is not anything physical that can be possessed. </a:t>
            </a:r>
            <a:endParaRPr lang="en-US" dirty="0" smtClean="0"/>
          </a:p>
          <a:p>
            <a:pPr lvl="3"/>
            <a:r>
              <a:rPr lang="en-US" dirty="0" smtClean="0"/>
              <a:t>Examples: transportation </a:t>
            </a:r>
            <a:r>
              <a:rPr lang="en-US" dirty="0"/>
              <a:t>and communication services, royalties, the liquefaction of natural gas, oil refinery, </a:t>
            </a:r>
            <a:r>
              <a:rPr lang="en-US" dirty="0" smtClean="0"/>
              <a:t>the </a:t>
            </a:r>
            <a:r>
              <a:rPr lang="en-US" dirty="0"/>
              <a:t>packaging of goods, the assembly of electronics and clothes, </a:t>
            </a:r>
            <a:r>
              <a:rPr lang="en-US" dirty="0" smtClean="0"/>
              <a:t>among </a:t>
            </a:r>
            <a:r>
              <a:rPr lang="en-US" dirty="0"/>
              <a:t>others.</a:t>
            </a:r>
            <a:endParaRPr lang="pt-BR" dirty="0"/>
          </a:p>
          <a:p>
            <a:endParaRPr lang="pt-BR" dirty="0"/>
          </a:p>
        </p:txBody>
      </p:sp>
      <p:sp>
        <p:nvSpPr>
          <p:cNvPr id="3" name="Título 2"/>
          <p:cNvSpPr>
            <a:spLocks noGrp="1"/>
          </p:cNvSpPr>
          <p:nvPr>
            <p:ph type="title"/>
          </p:nvPr>
        </p:nvSpPr>
        <p:spPr/>
        <p:txBody>
          <a:bodyPr/>
          <a:lstStyle/>
          <a:p>
            <a:r>
              <a:rPr lang="pt-BR" dirty="0" err="1" smtClean="0"/>
              <a:t>Current</a:t>
            </a:r>
            <a:r>
              <a:rPr lang="pt-BR" dirty="0" smtClean="0"/>
              <a:t>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7</a:t>
            </a:fld>
            <a:endParaRPr lang="pt-BR"/>
          </a:p>
        </p:txBody>
      </p:sp>
    </p:spTree>
    <p:extLst>
      <p:ext uri="{BB962C8B-B14F-4D97-AF65-F5344CB8AC3E}">
        <p14:creationId xmlns:p14="http://schemas.microsoft.com/office/powerpoint/2010/main" val="412513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en-US" dirty="0" smtClean="0"/>
              <a:t>The </a:t>
            </a:r>
            <a:r>
              <a:rPr lang="en-US" dirty="0"/>
              <a:t>sale of a good or service by a resident of a country to a non-resident is an </a:t>
            </a:r>
            <a:r>
              <a:rPr lang="en-US" b="1" dirty="0"/>
              <a:t>export</a:t>
            </a:r>
            <a:r>
              <a:rPr lang="en-US" dirty="0"/>
              <a:t>, which is registered as a </a:t>
            </a:r>
            <a:r>
              <a:rPr lang="en-US" dirty="0" smtClean="0"/>
              <a:t>credit (positive entry) </a:t>
            </a:r>
            <a:r>
              <a:rPr lang="en-US" dirty="0"/>
              <a:t>in the goods and services </a:t>
            </a:r>
            <a:r>
              <a:rPr lang="en-US" dirty="0" smtClean="0"/>
              <a:t>account. </a:t>
            </a:r>
          </a:p>
          <a:p>
            <a:pPr lvl="1"/>
            <a:r>
              <a:rPr lang="en-US" dirty="0" smtClean="0"/>
              <a:t>Double-entry: the </a:t>
            </a:r>
            <a:r>
              <a:rPr lang="en-US" dirty="0"/>
              <a:t>corresponding payment, be it an in cash or credit transaction, appears as a debit on the financial </a:t>
            </a:r>
            <a:r>
              <a:rPr lang="en-US" dirty="0" smtClean="0"/>
              <a:t>account. </a:t>
            </a:r>
          </a:p>
          <a:p>
            <a:endParaRPr lang="en-US" dirty="0" smtClean="0"/>
          </a:p>
          <a:p>
            <a:r>
              <a:rPr lang="en-US" dirty="0" smtClean="0"/>
              <a:t>An </a:t>
            </a:r>
            <a:r>
              <a:rPr lang="en-US" b="1" dirty="0"/>
              <a:t>import</a:t>
            </a:r>
            <a:r>
              <a:rPr lang="en-US" dirty="0"/>
              <a:t> is the purchase of a good or service from a non-resident by a resident. It constitutes a </a:t>
            </a:r>
            <a:r>
              <a:rPr lang="en-US" dirty="0" smtClean="0"/>
              <a:t>debit (negative entry) </a:t>
            </a:r>
            <a:r>
              <a:rPr lang="en-US" dirty="0"/>
              <a:t>on the goods and services </a:t>
            </a:r>
            <a:r>
              <a:rPr lang="en-US" dirty="0" smtClean="0"/>
              <a:t>account.</a:t>
            </a:r>
          </a:p>
          <a:p>
            <a:pPr lvl="1"/>
            <a:r>
              <a:rPr lang="en-US" dirty="0" smtClean="0"/>
              <a:t>It has a </a:t>
            </a:r>
            <a:r>
              <a:rPr lang="en-US" dirty="0"/>
              <a:t>corresponding credit on the financial </a:t>
            </a:r>
            <a:r>
              <a:rPr lang="en-US" dirty="0" smtClean="0"/>
              <a:t>account.</a:t>
            </a:r>
            <a:endParaRPr lang="pt-BR" dirty="0"/>
          </a:p>
          <a:p>
            <a:endParaRPr lang="pt-BR" dirty="0"/>
          </a:p>
        </p:txBody>
      </p:sp>
      <p:sp>
        <p:nvSpPr>
          <p:cNvPr id="3" name="Título 2"/>
          <p:cNvSpPr>
            <a:spLocks noGrp="1"/>
          </p:cNvSpPr>
          <p:nvPr>
            <p:ph type="title"/>
          </p:nvPr>
        </p:nvSpPr>
        <p:spPr/>
        <p:txBody>
          <a:bodyPr/>
          <a:lstStyle/>
          <a:p>
            <a:r>
              <a:rPr lang="pt-BR" dirty="0" err="1" smtClean="0"/>
              <a:t>Current</a:t>
            </a:r>
            <a:r>
              <a:rPr lang="pt-BR" dirty="0" smtClean="0"/>
              <a:t>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8</a:t>
            </a:fld>
            <a:endParaRPr lang="pt-BR"/>
          </a:p>
        </p:txBody>
      </p:sp>
    </p:spTree>
    <p:extLst>
      <p:ext uri="{BB962C8B-B14F-4D97-AF65-F5344CB8AC3E}">
        <p14:creationId xmlns:p14="http://schemas.microsoft.com/office/powerpoint/2010/main" val="271279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en-US" dirty="0" smtClean="0"/>
              <a:t>Income Flows:</a:t>
            </a:r>
          </a:p>
          <a:p>
            <a:endParaRPr lang="en-US" dirty="0" smtClean="0"/>
          </a:p>
          <a:p>
            <a:pPr lvl="1"/>
            <a:r>
              <a:rPr lang="en-US" b="1" dirty="0" smtClean="0"/>
              <a:t>Primary </a:t>
            </a:r>
            <a:r>
              <a:rPr lang="en-US" b="1" dirty="0"/>
              <a:t>income</a:t>
            </a:r>
            <a:r>
              <a:rPr lang="en-US" dirty="0"/>
              <a:t> </a:t>
            </a:r>
            <a:r>
              <a:rPr lang="en-US" b="1" dirty="0" smtClean="0"/>
              <a:t>account:</a:t>
            </a:r>
            <a:r>
              <a:rPr lang="en-US" dirty="0" smtClean="0"/>
              <a:t> the </a:t>
            </a:r>
            <a:r>
              <a:rPr lang="en-US" dirty="0"/>
              <a:t>payments to factors of production, the returns to financial assets and the rent of natural resources. </a:t>
            </a:r>
            <a:endParaRPr lang="en-US" dirty="0" smtClean="0"/>
          </a:p>
          <a:p>
            <a:pPr lvl="2"/>
            <a:r>
              <a:rPr lang="en-US" dirty="0" smtClean="0"/>
              <a:t>The </a:t>
            </a:r>
            <a:r>
              <a:rPr lang="en-US" dirty="0"/>
              <a:t>income received is registered as a credit on this </a:t>
            </a:r>
            <a:r>
              <a:rPr lang="en-US" dirty="0" smtClean="0"/>
              <a:t>account</a:t>
            </a:r>
          </a:p>
          <a:p>
            <a:pPr lvl="2"/>
            <a:r>
              <a:rPr lang="en-US" dirty="0" smtClean="0"/>
              <a:t>Examples: dividends </a:t>
            </a:r>
            <a:r>
              <a:rPr lang="en-US" dirty="0"/>
              <a:t>from multinational </a:t>
            </a:r>
            <a:r>
              <a:rPr lang="en-US" dirty="0" smtClean="0"/>
              <a:t>corporations; </a:t>
            </a:r>
            <a:r>
              <a:rPr lang="en-US" dirty="0"/>
              <a:t>interest received from international loans, among others. </a:t>
            </a:r>
            <a:endParaRPr lang="en-US" dirty="0" smtClean="0"/>
          </a:p>
          <a:p>
            <a:pPr lvl="1"/>
            <a:endParaRPr lang="en-US" dirty="0" smtClean="0"/>
          </a:p>
          <a:p>
            <a:pPr lvl="1"/>
            <a:r>
              <a:rPr lang="en-US" b="1" dirty="0" smtClean="0"/>
              <a:t>Secondary income:</a:t>
            </a:r>
            <a:r>
              <a:rPr lang="en-US" dirty="0" smtClean="0"/>
              <a:t> the </a:t>
            </a:r>
            <a:r>
              <a:rPr lang="en-US" dirty="0"/>
              <a:t>redistribution of income by means of </a:t>
            </a:r>
            <a:r>
              <a:rPr lang="en-US" b="1" dirty="0"/>
              <a:t>current </a:t>
            </a:r>
            <a:r>
              <a:rPr lang="en-US" b="1" dirty="0" smtClean="0"/>
              <a:t>transfers</a:t>
            </a:r>
            <a:r>
              <a:rPr lang="en-US" dirty="0" smtClean="0"/>
              <a:t>.  </a:t>
            </a:r>
          </a:p>
          <a:p>
            <a:pPr lvl="2"/>
            <a:r>
              <a:rPr lang="en-US" dirty="0" smtClean="0"/>
              <a:t>Two </a:t>
            </a:r>
            <a:r>
              <a:rPr lang="en-US" dirty="0"/>
              <a:t>types of transfers: current, registered here, and capital, registered in the capital account. </a:t>
            </a:r>
            <a:endParaRPr lang="en-US" dirty="0" smtClean="0"/>
          </a:p>
          <a:p>
            <a:pPr lvl="3"/>
            <a:r>
              <a:rPr lang="en-US" dirty="0" smtClean="0"/>
              <a:t>T</a:t>
            </a:r>
            <a:r>
              <a:rPr lang="en-US" b="1" dirty="0" smtClean="0"/>
              <a:t>ransfers </a:t>
            </a:r>
            <a:r>
              <a:rPr lang="en-US" b="1" dirty="0"/>
              <a:t>of capital</a:t>
            </a:r>
            <a:r>
              <a:rPr lang="en-US" dirty="0"/>
              <a:t> </a:t>
            </a:r>
            <a:r>
              <a:rPr lang="en-US" dirty="0" smtClean="0"/>
              <a:t>= transfer </a:t>
            </a:r>
            <a:r>
              <a:rPr lang="en-US" dirty="0"/>
              <a:t>of ownership of an asset that is not currency. </a:t>
            </a:r>
            <a:endParaRPr lang="en-US" dirty="0" smtClean="0"/>
          </a:p>
          <a:p>
            <a:pPr lvl="3"/>
            <a:r>
              <a:rPr lang="en-US" dirty="0" smtClean="0"/>
              <a:t>By </a:t>
            </a:r>
            <a:r>
              <a:rPr lang="en-US" dirty="0"/>
              <a:t>exclusion, </a:t>
            </a:r>
            <a:r>
              <a:rPr lang="en-US" b="1" dirty="0"/>
              <a:t>current transfers</a:t>
            </a:r>
            <a:r>
              <a:rPr lang="en-US" dirty="0"/>
              <a:t> </a:t>
            </a:r>
            <a:r>
              <a:rPr lang="en-US" dirty="0" smtClean="0"/>
              <a:t> = not </a:t>
            </a:r>
            <a:r>
              <a:rPr lang="en-US" dirty="0"/>
              <a:t>transfers of capital. </a:t>
            </a:r>
            <a:endParaRPr lang="en-US" dirty="0" smtClean="0"/>
          </a:p>
          <a:p>
            <a:pPr lvl="3"/>
            <a:r>
              <a:rPr lang="en-US" dirty="0" smtClean="0"/>
              <a:t>Examples: international aid, </a:t>
            </a:r>
            <a:r>
              <a:rPr lang="en-US" dirty="0"/>
              <a:t>personal transfers, such as lottery winnings, income tax paid by non-residents, among others.</a:t>
            </a:r>
            <a:endParaRPr lang="pt-BR" dirty="0"/>
          </a:p>
          <a:p>
            <a:endParaRPr lang="pt-BR" dirty="0"/>
          </a:p>
        </p:txBody>
      </p:sp>
      <p:sp>
        <p:nvSpPr>
          <p:cNvPr id="3" name="Título 2"/>
          <p:cNvSpPr>
            <a:spLocks noGrp="1"/>
          </p:cNvSpPr>
          <p:nvPr>
            <p:ph type="title"/>
          </p:nvPr>
        </p:nvSpPr>
        <p:spPr/>
        <p:txBody>
          <a:bodyPr/>
          <a:lstStyle/>
          <a:p>
            <a:r>
              <a:rPr lang="pt-BR" dirty="0" err="1" smtClean="0"/>
              <a:t>Current</a:t>
            </a:r>
            <a:r>
              <a:rPr lang="pt-BR" dirty="0" smtClean="0"/>
              <a:t> </a:t>
            </a:r>
            <a:r>
              <a:rPr lang="pt-BR" dirty="0" err="1" smtClean="0"/>
              <a:t>Account</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9</a:t>
            </a:fld>
            <a:endParaRPr lang="pt-BR"/>
          </a:p>
        </p:txBody>
      </p:sp>
    </p:spTree>
    <p:extLst>
      <p:ext uri="{BB962C8B-B14F-4D97-AF65-F5344CB8AC3E}">
        <p14:creationId xmlns:p14="http://schemas.microsoft.com/office/powerpoint/2010/main" val="2319743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Folhagem">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338</TotalTime>
  <Words>3257</Words>
  <Application>Microsoft Office PowerPoint</Application>
  <PresentationFormat>Affichage à l'écran (4:3)</PresentationFormat>
  <Paragraphs>479</Paragraphs>
  <Slides>48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Calibri</vt:lpstr>
      <vt:lpstr>Cambria Math</vt:lpstr>
      <vt:lpstr>Franklin Gothic Medium</vt:lpstr>
      <vt:lpstr>Wingdings</vt:lpstr>
      <vt:lpstr>Wingdings 2</vt:lpstr>
      <vt:lpstr>Grade</vt:lpstr>
      <vt:lpstr>Principles of International Finance and Open Economy Macroeconomics</vt:lpstr>
      <vt:lpstr>Chapter 2 Definitions </vt:lpstr>
      <vt:lpstr>Plan</vt:lpstr>
      <vt:lpstr>Plan</vt:lpstr>
      <vt:lpstr>Balance of Payments</vt:lpstr>
      <vt:lpstr>Présentation PowerPoint</vt:lpstr>
      <vt:lpstr>Current Account</vt:lpstr>
      <vt:lpstr>Current Account</vt:lpstr>
      <vt:lpstr>Current Account</vt:lpstr>
      <vt:lpstr>Plan</vt:lpstr>
      <vt:lpstr>Capital Account</vt:lpstr>
      <vt:lpstr>Plan</vt:lpstr>
      <vt:lpstr>Financial Account</vt:lpstr>
      <vt:lpstr>Financial Account</vt:lpstr>
      <vt:lpstr>Financial Account</vt:lpstr>
      <vt:lpstr>Financial Account</vt:lpstr>
      <vt:lpstr>Plan</vt:lpstr>
      <vt:lpstr>National Accounts</vt:lpstr>
      <vt:lpstr>GDP and GNI</vt:lpstr>
      <vt:lpstr>National Accounts accounting</vt:lpstr>
      <vt:lpstr>National Accounts Accounting</vt:lpstr>
      <vt:lpstr>National Accounts: Basic Identity</vt:lpstr>
      <vt:lpstr>Current Account, Income and Expenditures</vt:lpstr>
      <vt:lpstr>Current Account, Savings and Investment</vt:lpstr>
      <vt:lpstr>The Chinese Exchange Rate </vt:lpstr>
      <vt:lpstr>Accounting Identity</vt:lpstr>
      <vt:lpstr>Plan</vt:lpstr>
      <vt:lpstr>Balance of Payments:  Accounting Identity</vt:lpstr>
      <vt:lpstr>Financial Account and Indebtedness</vt:lpstr>
      <vt:lpstr>Current Account and  Financial-Capital Account</vt:lpstr>
      <vt:lpstr>Argentine Crisis </vt:lpstr>
      <vt:lpstr>Balance of Payments Equilibrium</vt:lpstr>
      <vt:lpstr>Balance of Payments Equilibrium</vt:lpstr>
      <vt:lpstr>Sudden Stops:  Latin America and Europe</vt:lpstr>
      <vt:lpstr>Sudden Stops:  Latin America and Europe</vt:lpstr>
      <vt:lpstr>Sudden Stops:  Latin America and Europe</vt:lpstr>
      <vt:lpstr>Plan</vt:lpstr>
      <vt:lpstr>Sustainability of  Current-Account Deficits</vt:lpstr>
      <vt:lpstr>Current and Financial Accounts</vt:lpstr>
      <vt:lpstr>NIIP Evolution</vt:lpstr>
      <vt:lpstr>Transversality Condition</vt:lpstr>
      <vt:lpstr>NIIP and Trade Balance Flows</vt:lpstr>
      <vt:lpstr>Strategy to a Sustainable Debt</vt:lpstr>
      <vt:lpstr>Conditions for Sustainability</vt:lpstr>
      <vt:lpstr>Plan</vt:lpstr>
      <vt:lpstr>Open Economy Models</vt:lpstr>
      <vt:lpstr>Open Economy Models</vt:lpstr>
      <vt:lpstr>Open Economy Models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52</cp:revision>
  <dcterms:created xsi:type="dcterms:W3CDTF">2015-05-06T19:47:20Z</dcterms:created>
  <dcterms:modified xsi:type="dcterms:W3CDTF">2015-09-17T15:15:58Z</dcterms:modified>
</cp:coreProperties>
</file>